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4" r:id="rId3"/>
    <p:sldId id="295" r:id="rId4"/>
    <p:sldId id="307" r:id="rId5"/>
    <p:sldId id="290" r:id="rId6"/>
    <p:sldId id="304" r:id="rId7"/>
    <p:sldId id="303" r:id="rId8"/>
    <p:sldId id="302" r:id="rId9"/>
    <p:sldId id="297" r:id="rId10"/>
    <p:sldId id="298" r:id="rId11"/>
    <p:sldId id="296" r:id="rId12"/>
    <p:sldId id="301" r:id="rId13"/>
    <p:sldId id="306" r:id="rId14"/>
    <p:sldId id="299"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BA757-1539-462C-B476-6AA69E662968}" v="12" dt="2018-09-07T21:28:26.814"/>
    <p1510:client id="{8A440354-FF0A-42AE-9DEB-9AE526F2FB16}" v="1720" dt="2018-09-08T00:35:33.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50" autoAdjust="0"/>
  </p:normalViewPr>
  <p:slideViewPr>
    <p:cSldViewPr snapToGrid="0">
      <p:cViewPr varScale="1">
        <p:scale>
          <a:sx n="109" d="100"/>
          <a:sy n="109" d="100"/>
        </p:scale>
        <p:origin x="966" y="120"/>
      </p:cViewPr>
      <p:guideLst/>
    </p:cSldViewPr>
  </p:slideViewPr>
  <p:outlineViewPr>
    <p:cViewPr>
      <p:scale>
        <a:sx n="33" d="100"/>
        <a:sy n="33" d="100"/>
      </p:scale>
      <p:origin x="0" y="-27456"/>
    </p:cViewPr>
  </p:outlineViewPr>
  <p:notesTextViewPr>
    <p:cViewPr>
      <p:scale>
        <a:sx n="1" d="1"/>
        <a:sy n="1" d="1"/>
      </p:scale>
      <p:origin x="0" y="0"/>
    </p:cViewPr>
  </p:notesTextViewPr>
  <p:notesViewPr>
    <p:cSldViewPr snapToGrid="0">
      <p:cViewPr varScale="1">
        <p:scale>
          <a:sx n="59" d="100"/>
          <a:sy n="59" d="100"/>
        </p:scale>
        <p:origin x="246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to Jun" userId="47466eb5046dd00d" providerId="LiveId" clId="{8A440354-FF0A-42AE-9DEB-9AE526F2FB16}"/>
    <pc:docChg chg="modSld">
      <pc:chgData name="Saito Jun" userId="47466eb5046dd00d" providerId="LiveId" clId="{8A440354-FF0A-42AE-9DEB-9AE526F2FB16}" dt="2018-09-08T00:35:33.523" v="119" actId="6549"/>
      <pc:docMkLst>
        <pc:docMk/>
      </pc:docMkLst>
      <pc:sldChg chg="modNotes">
        <pc:chgData name="Saito Jun" userId="47466eb5046dd00d" providerId="LiveId" clId="{8A440354-FF0A-42AE-9DEB-9AE526F2FB16}" dt="2018-09-08T00:00:00.442" v="21"/>
        <pc:sldMkLst>
          <pc:docMk/>
          <pc:sldMk cId="4117866183" sldId="290"/>
        </pc:sldMkLst>
      </pc:sldChg>
      <pc:sldChg chg="modNotes">
        <pc:chgData name="Saito Jun" userId="47466eb5046dd00d" providerId="LiveId" clId="{8A440354-FF0A-42AE-9DEB-9AE526F2FB16}" dt="2018-09-08T00:28:30.459" v="117" actId="115"/>
        <pc:sldMkLst>
          <pc:docMk/>
          <pc:sldMk cId="3319877395" sldId="298"/>
        </pc:sldMkLst>
      </pc:sldChg>
      <pc:sldChg chg="modNotes">
        <pc:chgData name="Saito Jun" userId="47466eb5046dd00d" providerId="LiveId" clId="{8A440354-FF0A-42AE-9DEB-9AE526F2FB16}" dt="2018-09-07T23:14:42.145" v="1" actId="20577"/>
        <pc:sldMkLst>
          <pc:docMk/>
          <pc:sldMk cId="229919499" sldId="301"/>
        </pc:sldMkLst>
      </pc:sldChg>
      <pc:sldChg chg="modNotes">
        <pc:chgData name="Saito Jun" userId="47466eb5046dd00d" providerId="LiveId" clId="{8A440354-FF0A-42AE-9DEB-9AE526F2FB16}" dt="2018-09-08T00:35:33.523" v="119" actId="6549"/>
        <pc:sldMkLst>
          <pc:docMk/>
          <pc:sldMk cId="4132435035" sldId="302"/>
        </pc:sldMkLst>
      </pc:sldChg>
    </pc:docChg>
  </pc:docChgLst>
  <pc:docChgLst>
    <pc:chgData name="Saito Jun" userId="47466eb5046dd00d" providerId="LiveId" clId="{26EBA757-1539-462C-B476-6AA69E662968}"/>
    <pc:docChg chg="modSld">
      <pc:chgData name="Saito Jun" userId="47466eb5046dd00d" providerId="LiveId" clId="{26EBA757-1539-462C-B476-6AA69E662968}" dt="2018-09-07T21:28:26.814" v="11" actId="6549"/>
      <pc:docMkLst>
        <pc:docMk/>
      </pc:docMkLst>
      <pc:sldChg chg="modNotes">
        <pc:chgData name="Saito Jun" userId="47466eb5046dd00d" providerId="LiveId" clId="{26EBA757-1539-462C-B476-6AA69E662968}" dt="2018-09-07T21:28:26.814" v="11" actId="6549"/>
        <pc:sldMkLst>
          <pc:docMk/>
          <pc:sldMk cId="4132435035" sldId="302"/>
        </pc:sldMkLst>
      </pc:sldChg>
    </pc:docChg>
  </pc:docChgLst>
  <pc:docChgLst>
    <pc:chgData name="Saito Jun" userId="47466eb5046dd00d" providerId="LiveId" clId="{DB1DA09B-81DA-4396-A6E4-860352A50AEF}"/>
    <pc:docChg chg="undo custSel delSld modSld">
      <pc:chgData name="Saito Jun" userId="47466eb5046dd00d" providerId="LiveId" clId="{DB1DA09B-81DA-4396-A6E4-860352A50AEF}" dt="2018-09-07T08:44:54.286" v="1599" actId="14100"/>
      <pc:docMkLst>
        <pc:docMk/>
      </pc:docMkLst>
      <pc:sldChg chg="addSp modSp">
        <pc:chgData name="Saito Jun" userId="47466eb5046dd00d" providerId="LiveId" clId="{DB1DA09B-81DA-4396-A6E4-860352A50AEF}" dt="2018-09-07T08:36:56.895" v="1589" actId="1076"/>
        <pc:sldMkLst>
          <pc:docMk/>
          <pc:sldMk cId="210809158" sldId="256"/>
        </pc:sldMkLst>
        <pc:spChg chg="add mod">
          <ac:chgData name="Saito Jun" userId="47466eb5046dd00d" providerId="LiveId" clId="{DB1DA09B-81DA-4396-A6E4-860352A50AEF}" dt="2018-09-07T08:36:56.895" v="1589" actId="1076"/>
          <ac:spMkLst>
            <pc:docMk/>
            <pc:sldMk cId="210809158" sldId="256"/>
            <ac:spMk id="4" creationId="{B7F62635-2567-4C57-B821-21FC07AC9A4C}"/>
          </ac:spMkLst>
        </pc:spChg>
      </pc:sldChg>
      <pc:sldChg chg="del">
        <pc:chgData name="Saito Jun" userId="47466eb5046dd00d" providerId="LiveId" clId="{DB1DA09B-81DA-4396-A6E4-860352A50AEF}" dt="2018-09-07T05:32:40.903" v="0" actId="2696"/>
        <pc:sldMkLst>
          <pc:docMk/>
          <pc:sldMk cId="2101581768" sldId="260"/>
        </pc:sldMkLst>
      </pc:sldChg>
      <pc:sldChg chg="modNotes">
        <pc:chgData name="Saito Jun" userId="47466eb5046dd00d" providerId="LiveId" clId="{DB1DA09B-81DA-4396-A6E4-860352A50AEF}" dt="2018-09-07T05:48:37.971" v="414" actId="115"/>
        <pc:sldMkLst>
          <pc:docMk/>
          <pc:sldMk cId="4117866183" sldId="290"/>
        </pc:sldMkLst>
      </pc:sldChg>
      <pc:sldChg chg="modNotes">
        <pc:chgData name="Saito Jun" userId="47466eb5046dd00d" providerId="LiveId" clId="{DB1DA09B-81DA-4396-A6E4-860352A50AEF}" dt="2018-09-07T08:44:14.242" v="1598" actId="6549"/>
        <pc:sldMkLst>
          <pc:docMk/>
          <pc:sldMk cId="75328890" sldId="297"/>
        </pc:sldMkLst>
      </pc:sldChg>
      <pc:sldChg chg="modNotes">
        <pc:chgData name="Saito Jun" userId="47466eb5046dd00d" providerId="LiveId" clId="{DB1DA09B-81DA-4396-A6E4-860352A50AEF}" dt="2018-09-07T07:59:40.419" v="1349"/>
        <pc:sldMkLst>
          <pc:docMk/>
          <pc:sldMk cId="3434946308" sldId="299"/>
        </pc:sldMkLst>
      </pc:sldChg>
      <pc:sldChg chg="modNotes">
        <pc:chgData name="Saito Jun" userId="47466eb5046dd00d" providerId="LiveId" clId="{DB1DA09B-81DA-4396-A6E4-860352A50AEF}" dt="2018-09-07T08:44:54.286" v="1599" actId="14100"/>
        <pc:sldMkLst>
          <pc:docMk/>
          <pc:sldMk cId="229919499" sldId="301"/>
        </pc:sldMkLst>
      </pc:sldChg>
      <pc:sldChg chg="modSp modNotes">
        <pc:chgData name="Saito Jun" userId="47466eb5046dd00d" providerId="LiveId" clId="{DB1DA09B-81DA-4396-A6E4-860352A50AEF}" dt="2018-09-07T08:19:08.369" v="1551" actId="20578"/>
        <pc:sldMkLst>
          <pc:docMk/>
          <pc:sldMk cId="4132435035" sldId="302"/>
        </pc:sldMkLst>
        <pc:spChg chg="mod">
          <ac:chgData name="Saito Jun" userId="47466eb5046dd00d" providerId="LiveId" clId="{DB1DA09B-81DA-4396-A6E4-860352A50AEF}" dt="2018-09-07T06:13:51.449" v="729" actId="6549"/>
          <ac:spMkLst>
            <pc:docMk/>
            <pc:sldMk cId="4132435035" sldId="302"/>
            <ac:spMk id="2" creationId="{87F8DF0E-408B-4B53-8826-8D637769F738}"/>
          </ac:spMkLst>
        </pc:spChg>
      </pc:sldChg>
      <pc:sldChg chg="modSp modNotes">
        <pc:chgData name="Saito Jun" userId="47466eb5046dd00d" providerId="LiveId" clId="{DB1DA09B-81DA-4396-A6E4-860352A50AEF}" dt="2018-09-07T08:20:45.761" v="1561"/>
        <pc:sldMkLst>
          <pc:docMk/>
          <pc:sldMk cId="1453125838" sldId="303"/>
        </pc:sldMkLst>
        <pc:spChg chg="mod">
          <ac:chgData name="Saito Jun" userId="47466eb5046dd00d" providerId="LiveId" clId="{DB1DA09B-81DA-4396-A6E4-860352A50AEF}" dt="2018-09-07T06:00:09.196" v="574" actId="1076"/>
          <ac:spMkLst>
            <pc:docMk/>
            <pc:sldMk cId="1453125838" sldId="303"/>
            <ac:spMk id="2" creationId="{B149F44D-99FC-4925-835D-05B144922316}"/>
          </ac:spMkLst>
        </pc:spChg>
        <pc:spChg chg="mod">
          <ac:chgData name="Saito Jun" userId="47466eb5046dd00d" providerId="LiveId" clId="{DB1DA09B-81DA-4396-A6E4-860352A50AEF}" dt="2018-09-07T06:00:22.956" v="576" actId="1076"/>
          <ac:spMkLst>
            <pc:docMk/>
            <pc:sldMk cId="1453125838" sldId="303"/>
            <ac:spMk id="6" creationId="{CF435406-0798-4C3B-8403-647E796443E0}"/>
          </ac:spMkLst>
        </pc:spChg>
      </pc:sldChg>
      <pc:sldChg chg="modNotes">
        <pc:chgData name="Saito Jun" userId="47466eb5046dd00d" providerId="LiveId" clId="{DB1DA09B-81DA-4396-A6E4-860352A50AEF}" dt="2018-09-07T06:37:50.010" v="1048" actId="115"/>
        <pc:sldMkLst>
          <pc:docMk/>
          <pc:sldMk cId="1537199920" sldId="304"/>
        </pc:sldMkLst>
      </pc:sldChg>
      <pc:sldChg chg="modNotes">
        <pc:chgData name="Saito Jun" userId="47466eb5046dd00d" providerId="LiveId" clId="{DB1DA09B-81DA-4396-A6E4-860352A50AEF}" dt="2018-09-07T06:09:31.007" v="707"/>
        <pc:sldMkLst>
          <pc:docMk/>
          <pc:sldMk cId="1600348036"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5B8A288-1043-4BD7-8BF3-1EE8258A89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CF81874-E0FC-417A-ABEB-458462C4B0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9C167-8FF8-4C4B-870B-B4BD6B1EC383}" type="datetimeFigureOut">
              <a:rPr kumimoji="1" lang="ja-JP" altLang="en-US" smtClean="0"/>
              <a:t>2022/1/18</a:t>
            </a:fld>
            <a:endParaRPr kumimoji="1" lang="ja-JP" altLang="en-US"/>
          </a:p>
        </p:txBody>
      </p:sp>
      <p:sp>
        <p:nvSpPr>
          <p:cNvPr id="4" name="フッター プレースホルダー 3">
            <a:extLst>
              <a:ext uri="{FF2B5EF4-FFF2-40B4-BE49-F238E27FC236}">
                <a16:creationId xmlns:a16="http://schemas.microsoft.com/office/drawing/2014/main" id="{3B0E13B2-49ED-4157-BBF0-ACEA0F2542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F4F2271-99FB-48BB-9302-0038C646F7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4DBAE-E1B9-4149-95AA-A1C84A3CB2BF}" type="slidenum">
              <a:rPr kumimoji="1" lang="ja-JP" altLang="en-US" smtClean="0"/>
              <a:t>‹#›</a:t>
            </a:fld>
            <a:endParaRPr kumimoji="1" lang="ja-JP" altLang="en-US"/>
          </a:p>
        </p:txBody>
      </p:sp>
    </p:spTree>
    <p:extLst>
      <p:ext uri="{BB962C8B-B14F-4D97-AF65-F5344CB8AC3E}">
        <p14:creationId xmlns:p14="http://schemas.microsoft.com/office/powerpoint/2010/main" val="2042115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33518" y="0"/>
            <a:ext cx="4764688" cy="3573516"/>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0" y="3563006"/>
            <a:ext cx="6858000" cy="558099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6443329" y="8779807"/>
            <a:ext cx="498753" cy="458787"/>
          </a:xfrm>
          <a:prstGeom prst="rect">
            <a:avLst/>
          </a:prstGeom>
        </p:spPr>
        <p:txBody>
          <a:bodyPr vert="horz" lIns="91440" tIns="45720" rIns="91440" bIns="45720" rtlCol="0" anchor="b"/>
          <a:lstStyle>
            <a:lvl1pPr algn="r">
              <a:defRPr sz="2000"/>
            </a:lvl1pPr>
          </a:lstStyle>
          <a:p>
            <a:fld id="{BF24DC9B-1431-4837-AD7A-D151EE5785BA}" type="slidenum">
              <a:rPr lang="ja-JP" altLang="en-US" smtClean="0"/>
              <a:pPr/>
              <a:t>‹#›</a:t>
            </a:fld>
            <a:endParaRPr lang="ja-JP" altLang="en-US" dirty="0"/>
          </a:p>
        </p:txBody>
      </p:sp>
    </p:spTree>
    <p:extLst>
      <p:ext uri="{BB962C8B-B14F-4D97-AF65-F5344CB8AC3E}">
        <p14:creationId xmlns:p14="http://schemas.microsoft.com/office/powerpoint/2010/main" val="32177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2.vatican.va/content/francesco/en/speeches/2017/february/documents/papa-francesco_20170221_forum-migrazioni-pac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slide" Target="../slides/slide14.xml"/><Relationship Id="rId5" Type="http://schemas.openxmlformats.org/officeDocument/2006/relationships/hyperlink" Target="http://w2.vatican.va/content/francesco/en/speeches/2017/february/documents/papa-francesco_20170221_forum-migrazioni-pace.html" TargetMode="External"/><Relationship Id="rId4"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lc-research.jp/~archives/benkyoukai%202017to20xx/Benkyokai2%20ShinSei%2020180519/sovereign%20transit%20in%20CST%20rev9.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anthony-sanda.com/" TargetMode="External"/><Relationship Id="rId3" Type="http://schemas.openxmlformats.org/officeDocument/2006/relationships/hyperlink" Target="https://ja.wikipedia.org/wiki/&#37327;&#23376;&#37749;&#37197;&#36865;" TargetMode="External"/><Relationship Id="rId7" Type="http://schemas.openxmlformats.org/officeDocument/2006/relationships/hyperlink" Target="https://ja.wikipedia.org/wiki/%E5%BC%B1%E6%B8%AC%E5%AE%9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ja.wikipedia.org/wiki/&#37327;&#23376;&#37749;&#37197;&#36865;" TargetMode="External"/><Relationship Id="rId5" Type="http://schemas.openxmlformats.org/officeDocument/2006/relationships/hyperlink" Target="http://anthony-sanda.com/" TargetMode="External"/><Relationship Id="rId4" Type="http://schemas.openxmlformats.org/officeDocument/2006/relationships/hyperlink" Target="https://ja.wikipedia.org/wiki/%E5%BC%B1%E6%B8%AC%E5%AE%9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2.vatican.va/content/francesco/en/speeches/2015/september/documents/papa-francesco_20150926_usa-liberta-religiosa.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a:xfrm>
            <a:off x="0" y="3563006"/>
            <a:ext cx="6858000" cy="5580993"/>
          </a:xfrm>
        </p:spPr>
        <p:txBody>
          <a:bodyPr/>
          <a:lstStyle/>
          <a:p>
            <a:pPr lvl="0" algn="just"/>
            <a:r>
              <a:rPr lang="en-US" altLang="ja-JP" dirty="0">
                <a:solidFill>
                  <a:prstClr val="black"/>
                </a:solidFill>
              </a:rPr>
              <a:t>justice</a:t>
            </a:r>
            <a:r>
              <a:rPr lang="ja-JP" altLang="en-US" dirty="0" err="1">
                <a:solidFill>
                  <a:prstClr val="black"/>
                </a:solidFill>
              </a:rPr>
              <a:t>だけ</a:t>
            </a:r>
            <a:r>
              <a:rPr lang="ja-JP" altLang="en-US" dirty="0">
                <a:solidFill>
                  <a:prstClr val="black"/>
                </a:solidFill>
              </a:rPr>
              <a:t>では足りない。フランシスコ教皇の思想を大ぐくりにすれば、こうまとめることができる。</a:t>
            </a:r>
            <a:r>
              <a:rPr lang="en-US" altLang="ja-JP" dirty="0">
                <a:solidFill>
                  <a:prstClr val="black"/>
                </a:solidFill>
              </a:rPr>
              <a:t>justice</a:t>
            </a:r>
            <a:r>
              <a:rPr lang="ja-JP" altLang="en-US" dirty="0">
                <a:solidFill>
                  <a:prstClr val="black"/>
                </a:solidFill>
              </a:rPr>
              <a:t>の他に</a:t>
            </a:r>
            <a:r>
              <a:rPr lang="en-US" altLang="ja-JP" dirty="0">
                <a:solidFill>
                  <a:prstClr val="black"/>
                </a:solidFill>
              </a:rPr>
              <a:t>righteousness</a:t>
            </a:r>
            <a:r>
              <a:rPr lang="ja-JP" altLang="en-US" dirty="0">
                <a:solidFill>
                  <a:prstClr val="black"/>
                </a:solidFill>
              </a:rPr>
              <a:t>が必要、ということ。今回は、教皇のこの思想を</a:t>
            </a:r>
            <a:r>
              <a:rPr lang="en-US" altLang="ja-JP" dirty="0">
                <a:solidFill>
                  <a:prstClr val="black"/>
                </a:solidFill>
              </a:rPr>
              <a:t>5</a:t>
            </a:r>
            <a:r>
              <a:rPr lang="ja-JP" altLang="en-US" dirty="0">
                <a:solidFill>
                  <a:prstClr val="black"/>
                </a:solidFill>
              </a:rPr>
              <a:t>回に分けて説明するシリーズの</a:t>
            </a:r>
            <a:r>
              <a:rPr lang="en-US" altLang="ja-JP" dirty="0">
                <a:solidFill>
                  <a:prstClr val="black"/>
                </a:solidFill>
              </a:rPr>
              <a:t>4</a:t>
            </a:r>
            <a:r>
              <a:rPr lang="ja-JP" altLang="en-US" dirty="0">
                <a:solidFill>
                  <a:prstClr val="black"/>
                </a:solidFill>
              </a:rPr>
              <a:t>回目。先回は、</a:t>
            </a:r>
            <a:r>
              <a:rPr lang="en-US" altLang="ja-JP" dirty="0">
                <a:solidFill>
                  <a:prstClr val="black"/>
                </a:solidFill>
              </a:rPr>
              <a:t>Love God and love People(</a:t>
            </a:r>
            <a:r>
              <a:rPr lang="ja-JP" altLang="en-US" dirty="0">
                <a:solidFill>
                  <a:prstClr val="black"/>
                </a:solidFill>
              </a:rPr>
              <a:t>神を愛し人を愛せ</a:t>
            </a:r>
            <a:r>
              <a:rPr lang="en-US" altLang="ja-JP" dirty="0">
                <a:solidFill>
                  <a:prstClr val="black"/>
                </a:solidFill>
              </a:rPr>
              <a:t>)</a:t>
            </a:r>
            <a:r>
              <a:rPr lang="ja-JP" altLang="en-US" dirty="0">
                <a:solidFill>
                  <a:prstClr val="black"/>
                </a:solidFill>
              </a:rPr>
              <a:t>について述べた。このシンプル且つ</a:t>
            </a:r>
            <a:r>
              <a:rPr lang="en-US" altLang="ja-JP" dirty="0">
                <a:solidFill>
                  <a:prstClr val="black"/>
                </a:solidFill>
              </a:rPr>
              <a:t>｢</a:t>
            </a:r>
            <a:r>
              <a:rPr lang="ja-JP" altLang="en-US" dirty="0">
                <a:solidFill>
                  <a:prstClr val="black"/>
                </a:solidFill>
              </a:rPr>
              <a:t>一見</a:t>
            </a:r>
            <a:r>
              <a:rPr lang="en-US" altLang="ja-JP" dirty="0">
                <a:solidFill>
                  <a:prstClr val="black"/>
                </a:solidFill>
              </a:rPr>
              <a:t>｣</a:t>
            </a:r>
            <a:r>
              <a:rPr lang="ja-JP" altLang="en-US" dirty="0">
                <a:solidFill>
                  <a:prstClr val="black"/>
                </a:solidFill>
              </a:rPr>
              <a:t>二律背反な原理をベースにキリスト教社会は構成されていることを説明した。今回は</a:t>
            </a:r>
            <a:r>
              <a:rPr lang="en-US" altLang="ja-JP" dirty="0">
                <a:solidFill>
                  <a:prstClr val="black"/>
                </a:solidFill>
              </a:rPr>
              <a:t>freedom</a:t>
            </a:r>
            <a:r>
              <a:rPr lang="ja-JP" altLang="en-US" dirty="0" err="1">
                <a:solidFill>
                  <a:prstClr val="black"/>
                </a:solidFill>
              </a:rPr>
              <a:t>、</a:t>
            </a:r>
            <a:r>
              <a:rPr lang="ja-JP" altLang="en-US" dirty="0">
                <a:solidFill>
                  <a:prstClr val="black"/>
                </a:solidFill>
              </a:rPr>
              <a:t>特に</a:t>
            </a:r>
            <a:r>
              <a:rPr lang="en-US" altLang="ja-JP" dirty="0">
                <a:solidFill>
                  <a:prstClr val="black"/>
                </a:solidFill>
              </a:rPr>
              <a:t>freedom to</a:t>
            </a:r>
            <a:r>
              <a:rPr lang="ja-JP" altLang="en-US" dirty="0">
                <a:solidFill>
                  <a:prstClr val="black"/>
                </a:solidFill>
              </a:rPr>
              <a:t> </a:t>
            </a:r>
            <a:r>
              <a:rPr lang="en-US" altLang="ja-JP" dirty="0">
                <a:solidFill>
                  <a:prstClr val="black"/>
                </a:solidFill>
              </a:rPr>
              <a:t>develop the capabilities(</a:t>
            </a:r>
            <a:r>
              <a:rPr lang="ja-JP" altLang="en-US" dirty="0">
                <a:solidFill>
                  <a:prstClr val="black"/>
                </a:solidFill>
              </a:rPr>
              <a:t>その人特有な能力の社会展開自由</a:t>
            </a:r>
            <a:r>
              <a:rPr lang="en-US" altLang="ja-JP" dirty="0">
                <a:solidFill>
                  <a:prstClr val="black"/>
                </a:solidFill>
              </a:rPr>
              <a:t>)</a:t>
            </a:r>
            <a:r>
              <a:rPr lang="ja-JP" altLang="en-US" dirty="0">
                <a:solidFill>
                  <a:prstClr val="black"/>
                </a:solidFill>
              </a:rPr>
              <a:t>を説明し、これがアマルティア・センの厚生経済学と関連深いことを述べる。</a:t>
            </a:r>
            <a:endParaRPr lang="en-US" altLang="ja-JP" dirty="0">
              <a:solidFill>
                <a:prstClr val="black"/>
              </a:solidFill>
            </a:endParaRPr>
          </a:p>
          <a:p>
            <a:pPr lvl="0" algn="just"/>
            <a:endParaRPr lang="en-US" altLang="ja-JP" dirty="0">
              <a:solidFill>
                <a:prstClr val="black"/>
              </a:solidFill>
            </a:endParaRPr>
          </a:p>
          <a:p>
            <a:pPr lvl="0" algn="just"/>
            <a:r>
              <a:rPr lang="ja-JP" altLang="en-US" dirty="0">
                <a:solidFill>
                  <a:prstClr val="black"/>
                </a:solidFill>
              </a:rPr>
              <a:t>今回の</a:t>
            </a:r>
            <a:r>
              <a:rPr lang="en-US" altLang="ja-JP" dirty="0">
                <a:solidFill>
                  <a:prstClr val="black"/>
                </a:solidFill>
              </a:rPr>
              <a:t>｢</a:t>
            </a:r>
            <a:r>
              <a:rPr lang="ja-JP" altLang="en-US" dirty="0">
                <a:solidFill>
                  <a:prstClr val="black"/>
                </a:solidFill>
              </a:rPr>
              <a:t>これだけは覚えたいキーワード三つ</a:t>
            </a:r>
            <a:r>
              <a:rPr lang="en-US" altLang="ja-JP" dirty="0">
                <a:solidFill>
                  <a:prstClr val="black"/>
                </a:solidFill>
              </a:rPr>
              <a:t>｣</a:t>
            </a:r>
            <a:r>
              <a:rPr lang="ja-JP" altLang="en-US" dirty="0">
                <a:solidFill>
                  <a:prstClr val="black"/>
                </a:solidFill>
              </a:rPr>
              <a:t>は</a:t>
            </a:r>
            <a:r>
              <a:rPr lang="en-US" altLang="ja-JP" dirty="0">
                <a:solidFill>
                  <a:prstClr val="black"/>
                </a:solidFill>
              </a:rPr>
              <a:t>freedom</a:t>
            </a:r>
            <a:r>
              <a:rPr lang="ja-JP" altLang="en-US" dirty="0" err="1">
                <a:solidFill>
                  <a:prstClr val="black"/>
                </a:solidFill>
              </a:rPr>
              <a:t>、</a:t>
            </a:r>
            <a:r>
              <a:rPr lang="en-US" altLang="ja-JP" dirty="0">
                <a:solidFill>
                  <a:prstClr val="black"/>
                </a:solidFill>
              </a:rPr>
              <a:t>capability</a:t>
            </a:r>
            <a:r>
              <a:rPr lang="ja-JP" altLang="en-US" dirty="0" err="1">
                <a:solidFill>
                  <a:prstClr val="black"/>
                </a:solidFill>
              </a:rPr>
              <a:t>、</a:t>
            </a:r>
            <a:r>
              <a:rPr lang="en-US" altLang="ja-JP" dirty="0">
                <a:solidFill>
                  <a:prstClr val="black"/>
                </a:solidFill>
              </a:rPr>
              <a:t>integration</a:t>
            </a:r>
            <a:r>
              <a:rPr lang="ja-JP" altLang="en-US" dirty="0">
                <a:solidFill>
                  <a:prstClr val="black"/>
                </a:solidFill>
              </a:rPr>
              <a:t>の三つ。順に</a:t>
            </a:r>
            <a:r>
              <a:rPr lang="en-US" altLang="ja-JP" dirty="0">
                <a:solidFill>
                  <a:prstClr val="black"/>
                </a:solidFill>
              </a:rPr>
              <a:t>｢</a:t>
            </a:r>
            <a:r>
              <a:rPr lang="ja-JP" altLang="en-US" dirty="0">
                <a:solidFill>
                  <a:prstClr val="black"/>
                </a:solidFill>
              </a:rPr>
              <a:t>公共福祉でなく共通善に抵触するとき濫用とされる自由権</a:t>
            </a:r>
            <a:r>
              <a:rPr lang="en-US" altLang="ja-JP" dirty="0">
                <a:solidFill>
                  <a:prstClr val="black"/>
                </a:solidFill>
              </a:rPr>
              <a:t>｣｢</a:t>
            </a:r>
            <a:r>
              <a:rPr lang="ja-JP" altLang="en-US" dirty="0">
                <a:solidFill>
                  <a:prstClr val="black"/>
                </a:solidFill>
              </a:rPr>
              <a:t>或る人間または人間集団に特有に現れた能力</a:t>
            </a:r>
            <a:r>
              <a:rPr lang="en-US" altLang="ja-JP" dirty="0">
                <a:solidFill>
                  <a:prstClr val="black"/>
                </a:solidFill>
              </a:rPr>
              <a:t>｣｢</a:t>
            </a:r>
            <a:r>
              <a:rPr lang="ja-JP" altLang="en-US" dirty="0">
                <a:solidFill>
                  <a:prstClr val="black"/>
                </a:solidFill>
              </a:rPr>
              <a:t>人と人との仲を高次統合すること</a:t>
            </a:r>
            <a:r>
              <a:rPr lang="en-US" altLang="ja-JP" dirty="0">
                <a:solidFill>
                  <a:prstClr val="black"/>
                </a:solidFill>
              </a:rPr>
              <a:t>｣</a:t>
            </a:r>
            <a:r>
              <a:rPr lang="ja-JP" altLang="en-US" dirty="0">
                <a:solidFill>
                  <a:prstClr val="black"/>
                </a:solidFill>
              </a:rPr>
              <a:t>と日本語に換言できるが順を追って解説する。</a:t>
            </a:r>
            <a:endParaRPr lang="en-US" altLang="ja-JP" dirty="0">
              <a:solidFill>
                <a:prstClr val="black"/>
              </a:solidFill>
            </a:endParaRPr>
          </a:p>
          <a:p>
            <a:pPr lvl="0" algn="just"/>
            <a:endParaRPr lang="en-US" altLang="ja-JP" dirty="0">
              <a:solidFill>
                <a:prstClr val="black"/>
              </a:solidFill>
            </a:endParaRPr>
          </a:p>
          <a:p>
            <a:pPr lvl="0" algn="just"/>
            <a:r>
              <a:rPr lang="ja-JP" altLang="en-US" dirty="0">
                <a:solidFill>
                  <a:prstClr val="black"/>
                </a:solidFill>
              </a:rPr>
              <a:t>教皇の思想は日本語では説明困難だ。日本語：「正」「自由」「義務」「国」などが、ドイツ語や英語など西洋言語ではそれぞれ</a:t>
            </a:r>
            <a:r>
              <a:rPr lang="en-US" altLang="ja-JP" dirty="0">
                <a:solidFill>
                  <a:prstClr val="black"/>
                </a:solidFill>
              </a:rPr>
              <a:t>2</a:t>
            </a:r>
            <a:r>
              <a:rPr lang="ja-JP" altLang="en-US" dirty="0">
                <a:solidFill>
                  <a:prstClr val="black"/>
                </a:solidFill>
              </a:rPr>
              <a:t>種類あり宗教用語と世俗用語で使い分けができる。意味が異なる。「</a:t>
            </a:r>
            <a:r>
              <a:rPr lang="en-US" altLang="ja-JP" dirty="0">
                <a:solidFill>
                  <a:prstClr val="black"/>
                </a:solidFill>
              </a:rPr>
              <a:t>right</a:t>
            </a:r>
            <a:r>
              <a:rPr lang="ja-JP" altLang="en-US" dirty="0" err="1">
                <a:solidFill>
                  <a:prstClr val="black"/>
                </a:solidFill>
              </a:rPr>
              <a:t>、</a:t>
            </a:r>
            <a:r>
              <a:rPr lang="en-US" altLang="ja-JP" dirty="0">
                <a:solidFill>
                  <a:prstClr val="black"/>
                </a:solidFill>
              </a:rPr>
              <a:t>just</a:t>
            </a:r>
            <a:r>
              <a:rPr lang="ja-JP" altLang="en-US" dirty="0">
                <a:solidFill>
                  <a:prstClr val="black"/>
                </a:solidFill>
              </a:rPr>
              <a:t>」「</a:t>
            </a:r>
            <a:r>
              <a:rPr lang="en-US" altLang="ja-JP" dirty="0">
                <a:solidFill>
                  <a:prstClr val="black"/>
                </a:solidFill>
              </a:rPr>
              <a:t>freedom</a:t>
            </a:r>
            <a:r>
              <a:rPr lang="ja-JP" altLang="en-US" dirty="0" err="1">
                <a:solidFill>
                  <a:prstClr val="black"/>
                </a:solidFill>
              </a:rPr>
              <a:t>、</a:t>
            </a:r>
            <a:r>
              <a:rPr lang="en-US" altLang="ja-JP" dirty="0">
                <a:solidFill>
                  <a:prstClr val="black"/>
                </a:solidFill>
              </a:rPr>
              <a:t>liberty</a:t>
            </a:r>
            <a:r>
              <a:rPr lang="ja-JP" altLang="en-US" dirty="0">
                <a:solidFill>
                  <a:prstClr val="black"/>
                </a:solidFill>
              </a:rPr>
              <a:t>」「</a:t>
            </a:r>
            <a:r>
              <a:rPr lang="en-US" altLang="ja-JP" dirty="0">
                <a:solidFill>
                  <a:prstClr val="black"/>
                </a:solidFill>
              </a:rPr>
              <a:t>obligation</a:t>
            </a:r>
            <a:r>
              <a:rPr lang="ja-JP" altLang="en-US" dirty="0" err="1">
                <a:solidFill>
                  <a:prstClr val="black"/>
                </a:solidFill>
              </a:rPr>
              <a:t>、</a:t>
            </a:r>
            <a:r>
              <a:rPr lang="en-US" altLang="ja-JP" dirty="0">
                <a:solidFill>
                  <a:prstClr val="black"/>
                </a:solidFill>
              </a:rPr>
              <a:t>duty</a:t>
            </a:r>
            <a:r>
              <a:rPr lang="ja-JP" altLang="en-US" dirty="0">
                <a:solidFill>
                  <a:prstClr val="black"/>
                </a:solidFill>
              </a:rPr>
              <a:t>」「</a:t>
            </a:r>
            <a:r>
              <a:rPr lang="en-US" altLang="ja-JP" dirty="0">
                <a:solidFill>
                  <a:prstClr val="black"/>
                </a:solidFill>
              </a:rPr>
              <a:t>nation</a:t>
            </a:r>
            <a:r>
              <a:rPr lang="ja-JP" altLang="en-US" dirty="0" err="1">
                <a:solidFill>
                  <a:prstClr val="black"/>
                </a:solidFill>
              </a:rPr>
              <a:t>、</a:t>
            </a:r>
            <a:r>
              <a:rPr lang="en-US" altLang="ja-JP" dirty="0">
                <a:solidFill>
                  <a:prstClr val="black"/>
                </a:solidFill>
              </a:rPr>
              <a:t>state</a:t>
            </a:r>
            <a:r>
              <a:rPr lang="ja-JP" altLang="en-US" dirty="0">
                <a:solidFill>
                  <a:prstClr val="black"/>
                </a:solidFill>
              </a:rPr>
              <a:t>」などなど。教皇の思想は、この様な使い分けができる西洋言語では説明が可能だが、日本語では困難となる。おまけに、齋藤は説明が下手。だからフランシスコの思想は難解と思われるかもしれない。</a:t>
            </a:r>
            <a:endParaRPr lang="en-US" altLang="ja-JP" dirty="0">
              <a:solidFill>
                <a:prstClr val="black"/>
              </a:solidFill>
            </a:endParaRPr>
          </a:p>
          <a:p>
            <a:pPr lvl="0" algn="just"/>
            <a:endParaRPr lang="en-US" altLang="ja-JP" dirty="0">
              <a:solidFill>
                <a:prstClr val="black"/>
              </a:solidFill>
            </a:endParaRPr>
          </a:p>
          <a:p>
            <a:pPr lvl="0" algn="just"/>
            <a:r>
              <a:rPr lang="ja-JP" altLang="en-US" dirty="0">
                <a:solidFill>
                  <a:prstClr val="black"/>
                </a:solidFill>
              </a:rPr>
              <a:t>しかし、根本を分かれば日本人でも理解できる。この</a:t>
            </a:r>
            <a:r>
              <a:rPr lang="en-US" altLang="ja-JP" dirty="0">
                <a:solidFill>
                  <a:prstClr val="black"/>
                </a:solidFill>
              </a:rPr>
              <a:t>5</a:t>
            </a:r>
            <a:r>
              <a:rPr lang="ja-JP" altLang="en-US" dirty="0">
                <a:solidFill>
                  <a:prstClr val="black"/>
                </a:solidFill>
              </a:rPr>
              <a:t>回シリーズで分からなかったとしても諦めないで欲しい。</a:t>
            </a:r>
            <a:r>
              <a:rPr lang="en-US" altLang="ja-JP" dirty="0">
                <a:solidFill>
                  <a:prstClr val="black"/>
                </a:solidFill>
              </a:rPr>
              <a:t>5</a:t>
            </a:r>
            <a:r>
              <a:rPr lang="ja-JP" altLang="en-US" dirty="0">
                <a:solidFill>
                  <a:prstClr val="black"/>
                </a:solidFill>
              </a:rPr>
              <a:t>回で「根本」だけは伝える。理解できなかったとしても各自今後も思索を続けると共に、この思想を理解した身近な誰かと繫がって諸判断を尋ねて欲しい。旧来の「分かりやすい思想」「地上の楽園を求める思想」で、この世の中を進めていけば、間違いなく「人類の破滅」が訪れる。トランプの登場しかり。</a:t>
            </a:r>
            <a:r>
              <a:rPr lang="en-US" altLang="ja-JP" dirty="0">
                <a:solidFill>
                  <a:prstClr val="black"/>
                </a:solidFill>
              </a:rPr>
              <a:t>Brexit</a:t>
            </a:r>
            <a:r>
              <a:rPr lang="ja-JP" altLang="en-US" dirty="0">
                <a:solidFill>
                  <a:prstClr val="black"/>
                </a:solidFill>
              </a:rPr>
              <a:t>しかり。日本の憲法九条も覆されそうだ。</a:t>
            </a:r>
            <a:endParaRPr lang="en-US" altLang="ja-JP" dirty="0">
              <a:solidFill>
                <a:prstClr val="black"/>
              </a:solidFill>
            </a:endParaRPr>
          </a:p>
          <a:p>
            <a:pPr lvl="0" algn="just"/>
            <a:endParaRPr lang="en-US" altLang="ja-JP" dirty="0">
              <a:solidFill>
                <a:prstClr val="black"/>
              </a:solidFill>
            </a:endParaRPr>
          </a:p>
          <a:p>
            <a:pPr algn="just"/>
            <a:r>
              <a:rPr lang="ja-JP" altLang="en-US" dirty="0">
                <a:solidFill>
                  <a:prstClr val="black"/>
                </a:solidFill>
              </a:rPr>
              <a:t>この第一スライドでは、人間社会発展は</a:t>
            </a:r>
            <a:r>
              <a:rPr lang="en-US" altLang="ja-JP" dirty="0">
                <a:solidFill>
                  <a:prstClr val="black"/>
                </a:solidFill>
              </a:rPr>
              <a:t>｢</a:t>
            </a:r>
            <a:r>
              <a:rPr lang="ja-JP" altLang="en-US" dirty="0">
                <a:solidFill>
                  <a:prstClr val="black"/>
                </a:solidFill>
              </a:rPr>
              <a:t>国家</a:t>
            </a:r>
            <a:r>
              <a:rPr lang="en-US" altLang="ja-JP" dirty="0">
                <a:solidFill>
                  <a:prstClr val="black"/>
                </a:solidFill>
              </a:rPr>
              <a:t>｣｢</a:t>
            </a:r>
            <a:r>
              <a:rPr lang="ja-JP" altLang="en-US" dirty="0">
                <a:solidFill>
                  <a:prstClr val="black"/>
                </a:solidFill>
              </a:rPr>
              <a:t>民族</a:t>
            </a:r>
            <a:r>
              <a:rPr lang="en-US" altLang="ja-JP" dirty="0">
                <a:solidFill>
                  <a:prstClr val="black"/>
                </a:solidFill>
              </a:rPr>
              <a:t>｣</a:t>
            </a:r>
            <a:r>
              <a:rPr lang="ja-JP" altLang="en-US" dirty="0">
                <a:solidFill>
                  <a:prstClr val="black"/>
                </a:solidFill>
              </a:rPr>
              <a:t>単位でなく</a:t>
            </a:r>
            <a:r>
              <a:rPr lang="en-US" altLang="ja-JP" dirty="0">
                <a:solidFill>
                  <a:prstClr val="black"/>
                </a:solidFill>
              </a:rPr>
              <a:t>｢</a:t>
            </a:r>
            <a:r>
              <a:rPr lang="ja-JP" altLang="en-US" dirty="0">
                <a:solidFill>
                  <a:prstClr val="black"/>
                </a:solidFill>
              </a:rPr>
              <a:t>人類全体</a:t>
            </a:r>
            <a:r>
              <a:rPr lang="en-US" altLang="ja-JP" dirty="0">
                <a:solidFill>
                  <a:prstClr val="black"/>
                </a:solidFill>
              </a:rPr>
              <a:t>｣</a:t>
            </a:r>
            <a:r>
              <a:rPr lang="ja-JP" altLang="en-US" dirty="0">
                <a:solidFill>
                  <a:prstClr val="black"/>
                </a:solidFill>
              </a:rPr>
              <a:t>を</a:t>
            </a:r>
            <a:r>
              <a:rPr lang="en-US" altLang="ja-JP" dirty="0">
                <a:solidFill>
                  <a:prstClr val="black"/>
                </a:solidFill>
              </a:rPr>
              <a:t>integrate</a:t>
            </a:r>
            <a:r>
              <a:rPr lang="ja-JP" altLang="en-US" dirty="0">
                <a:solidFill>
                  <a:prstClr val="black"/>
                </a:solidFill>
              </a:rPr>
              <a:t>することで初めて可能となる、という大きな方針変更がカトリック社会思想</a:t>
            </a:r>
            <a:r>
              <a:rPr lang="en-US" altLang="ja-JP" dirty="0">
                <a:solidFill>
                  <a:prstClr val="black"/>
                </a:solidFill>
              </a:rPr>
              <a:t>(CST)</a:t>
            </a:r>
            <a:r>
              <a:rPr lang="ja-JP" altLang="en-US" dirty="0">
                <a:solidFill>
                  <a:prstClr val="black"/>
                </a:solidFill>
              </a:rPr>
              <a:t>に起きたことを把握しよう。約</a:t>
            </a:r>
            <a:r>
              <a:rPr lang="en-US" altLang="ja-JP" dirty="0">
                <a:solidFill>
                  <a:prstClr val="black"/>
                </a:solidFill>
              </a:rPr>
              <a:t>50</a:t>
            </a:r>
            <a:r>
              <a:rPr lang="ja-JP" altLang="en-US" dirty="0">
                <a:solidFill>
                  <a:prstClr val="black"/>
                </a:solidFill>
              </a:rPr>
              <a:t>年前パウロ六世は</a:t>
            </a:r>
            <a:r>
              <a:rPr lang="en-US" altLang="ja-JP" dirty="0">
                <a:solidFill>
                  <a:prstClr val="black"/>
                </a:solidFill>
              </a:rPr>
              <a:t>state</a:t>
            </a:r>
            <a:r>
              <a:rPr lang="ja-JP" altLang="en-US" dirty="0">
                <a:solidFill>
                  <a:prstClr val="black"/>
                </a:solidFill>
              </a:rPr>
              <a:t>（国家）が</a:t>
            </a:r>
            <a:r>
              <a:rPr lang="en-US" altLang="ja-JP" dirty="0">
                <a:solidFill>
                  <a:prstClr val="black"/>
                </a:solidFill>
              </a:rPr>
              <a:t>sovereign(</a:t>
            </a:r>
            <a:r>
              <a:rPr lang="ja-JP" altLang="en-US" dirty="0">
                <a:solidFill>
                  <a:prstClr val="black"/>
                </a:solidFill>
              </a:rPr>
              <a:t>主権者</a:t>
            </a:r>
            <a:r>
              <a:rPr lang="en-US" altLang="ja-JP" dirty="0">
                <a:solidFill>
                  <a:prstClr val="black"/>
                </a:solidFill>
              </a:rPr>
              <a:t>)</a:t>
            </a:r>
            <a:r>
              <a:rPr lang="ja-JP" altLang="en-US" dirty="0">
                <a:solidFill>
                  <a:prstClr val="black"/>
                </a:solidFill>
              </a:rPr>
              <a:t>であると述べた</a:t>
            </a:r>
            <a:r>
              <a:rPr lang="en-US" altLang="ja-JP" dirty="0">
                <a:solidFill>
                  <a:prstClr val="black"/>
                </a:solidFill>
              </a:rPr>
              <a:t>(</a:t>
            </a:r>
            <a:r>
              <a:rPr lang="ja-JP" altLang="en-US" dirty="0">
                <a:solidFill>
                  <a:prstClr val="black"/>
                </a:solidFill>
              </a:rPr>
              <a:t>第二回分科会資料</a:t>
            </a:r>
            <a:r>
              <a:rPr lang="en-US" altLang="ja-JP" dirty="0">
                <a:solidFill>
                  <a:prstClr val="black"/>
                </a:solidFill>
              </a:rPr>
              <a:t>2</a:t>
            </a:r>
            <a:r>
              <a:rPr lang="ja-JP" altLang="en-US" dirty="0">
                <a:solidFill>
                  <a:prstClr val="black"/>
                </a:solidFill>
              </a:rPr>
              <a:t>頁</a:t>
            </a:r>
            <a:r>
              <a:rPr lang="en-US" altLang="ja-JP" dirty="0">
                <a:solidFill>
                  <a:prstClr val="black"/>
                </a:solidFill>
              </a:rPr>
              <a:t>)</a:t>
            </a:r>
            <a:r>
              <a:rPr lang="ja-JP" altLang="en-US" dirty="0" err="1">
                <a:solidFill>
                  <a:prstClr val="black"/>
                </a:solidFill>
              </a:rPr>
              <a:t>。</a:t>
            </a:r>
            <a:r>
              <a:rPr lang="ja-JP" altLang="en-US" dirty="0">
                <a:solidFill>
                  <a:prstClr val="black"/>
                </a:solidFill>
              </a:rPr>
              <a:t>この考え方では、</a:t>
            </a:r>
            <a:r>
              <a:rPr lang="en-US" altLang="ja-JP" dirty="0">
                <a:solidFill>
                  <a:prstClr val="black"/>
                </a:solidFill>
              </a:rPr>
              <a:t>Development of Peoples(</a:t>
            </a:r>
            <a:r>
              <a:rPr lang="ja-JP" altLang="en-US" dirty="0">
                <a:solidFill>
                  <a:prstClr val="black"/>
                </a:solidFill>
              </a:rPr>
              <a:t>諸民族による発展</a:t>
            </a:r>
            <a:r>
              <a:rPr lang="en-US" altLang="ja-JP" dirty="0">
                <a:solidFill>
                  <a:prstClr val="black"/>
                </a:solidFill>
              </a:rPr>
              <a:t>)</a:t>
            </a:r>
            <a:r>
              <a:rPr lang="ja-JP" altLang="en-US" dirty="0">
                <a:solidFill>
                  <a:prstClr val="black"/>
                </a:solidFill>
              </a:rPr>
              <a:t>という考え方にたどり着く。</a:t>
            </a:r>
            <a:r>
              <a:rPr lang="en-US" altLang="ja-JP" dirty="0">
                <a:solidFill>
                  <a:prstClr val="black"/>
                </a:solidFill>
              </a:rPr>
              <a:t>｢</a:t>
            </a:r>
            <a:r>
              <a:rPr lang="ja-JP" altLang="en-US" dirty="0">
                <a:solidFill>
                  <a:prstClr val="black"/>
                </a:solidFill>
              </a:rPr>
              <a:t>しかしながら今日</a:t>
            </a:r>
            <a:r>
              <a:rPr lang="en-US" altLang="ja-JP" dirty="0">
                <a:solidFill>
                  <a:prstClr val="black"/>
                </a:solidFill>
              </a:rPr>
              <a:t>the State(</a:t>
            </a:r>
            <a:r>
              <a:rPr lang="ja-JP" altLang="en-US" dirty="0">
                <a:solidFill>
                  <a:prstClr val="black"/>
                </a:solidFill>
              </a:rPr>
              <a:t>国家</a:t>
            </a:r>
            <a:r>
              <a:rPr lang="en-US" altLang="ja-JP" dirty="0">
                <a:solidFill>
                  <a:prstClr val="black"/>
                </a:solidFill>
              </a:rPr>
              <a:t>)</a:t>
            </a:r>
            <a:r>
              <a:rPr lang="ja-JP" altLang="en-US" dirty="0">
                <a:solidFill>
                  <a:prstClr val="black"/>
                </a:solidFill>
              </a:rPr>
              <a:t>は、貿易と金融が国際的に行われる新たな文脈によって自らの</a:t>
            </a:r>
            <a:r>
              <a:rPr lang="en-US" altLang="ja-JP" dirty="0">
                <a:solidFill>
                  <a:prstClr val="black"/>
                </a:solidFill>
              </a:rPr>
              <a:t>sovereignty(</a:t>
            </a:r>
            <a:r>
              <a:rPr lang="ja-JP" altLang="en-US" dirty="0">
                <a:solidFill>
                  <a:prstClr val="black"/>
                </a:solidFill>
              </a:rPr>
              <a:t>主権</a:t>
            </a:r>
            <a:r>
              <a:rPr lang="en-US" altLang="ja-JP" dirty="0">
                <a:solidFill>
                  <a:prstClr val="black"/>
                </a:solidFill>
              </a:rPr>
              <a:t>)</a:t>
            </a:r>
            <a:r>
              <a:rPr lang="ja-JP" altLang="en-US" dirty="0">
                <a:solidFill>
                  <a:prstClr val="black"/>
                </a:solidFill>
              </a:rPr>
              <a:t>が制限される状況にあり</a:t>
            </a:r>
            <a:r>
              <a:rPr lang="en-US" altLang="ja-JP" dirty="0">
                <a:solidFill>
                  <a:prstClr val="black"/>
                </a:solidFill>
              </a:rPr>
              <a:t>｣((2009</a:t>
            </a:r>
            <a:r>
              <a:rPr lang="ja-JP" altLang="en-US" dirty="0">
                <a:solidFill>
                  <a:prstClr val="black"/>
                </a:solidFill>
              </a:rPr>
              <a:t>年回勅 第二回分科会資料</a:t>
            </a:r>
            <a:r>
              <a:rPr lang="en-US" altLang="ja-JP" dirty="0">
                <a:solidFill>
                  <a:prstClr val="black"/>
                </a:solidFill>
              </a:rPr>
              <a:t>5</a:t>
            </a:r>
            <a:r>
              <a:rPr lang="ja-JP" altLang="en-US" dirty="0">
                <a:solidFill>
                  <a:prstClr val="black"/>
                </a:solidFill>
              </a:rPr>
              <a:t>頁</a:t>
            </a:r>
            <a:r>
              <a:rPr lang="en-US" altLang="ja-JP" dirty="0">
                <a:solidFill>
                  <a:prstClr val="black"/>
                </a:solidFill>
              </a:rPr>
              <a:t>)</a:t>
            </a:r>
            <a:r>
              <a:rPr lang="ja-JP" altLang="en-US" dirty="0" err="1">
                <a:solidFill>
                  <a:prstClr val="black"/>
                </a:solidFill>
              </a:rPr>
              <a:t>、</a:t>
            </a:r>
            <a:r>
              <a:rPr lang="en-US" altLang="ja-JP" dirty="0">
                <a:solidFill>
                  <a:prstClr val="black"/>
                </a:solidFill>
              </a:rPr>
              <a:t>integral human</a:t>
            </a:r>
            <a:r>
              <a:rPr lang="ja-JP" altLang="en-US" dirty="0">
                <a:solidFill>
                  <a:prstClr val="black"/>
                </a:solidFill>
              </a:rPr>
              <a:t>による発展に改められた。教皇庁内の四部署が廃止されこの関連の新部署が設けられた。</a:t>
            </a:r>
            <a:endParaRPr kumimoji="1" lang="ja-JP" altLang="en-US"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1</a:t>
            </a:fld>
            <a:endParaRPr lang="ja-JP" altLang="en-US" dirty="0"/>
          </a:p>
        </p:txBody>
      </p:sp>
    </p:spTree>
    <p:extLst>
      <p:ext uri="{BB962C8B-B14F-4D97-AF65-F5344CB8AC3E}">
        <p14:creationId xmlns:p14="http://schemas.microsoft.com/office/powerpoint/2010/main" val="24110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kumimoji="1" lang="en-US" altLang="ja-JP" dirty="0"/>
              <a:t>2004</a:t>
            </a:r>
            <a:r>
              <a:rPr kumimoji="1" lang="ja-JP" altLang="en-US" dirty="0"/>
              <a:t>年アマルティア・センが立ち上げた</a:t>
            </a:r>
            <a:r>
              <a:rPr kumimoji="1" lang="en-US" altLang="ja-JP" dirty="0"/>
              <a:t>HDCA (</a:t>
            </a:r>
            <a:r>
              <a:rPr kumimoji="1" lang="ja-JP" altLang="en-US" dirty="0"/>
              <a:t>人類発展と特有能力アプローチ</a:t>
            </a:r>
            <a:r>
              <a:rPr kumimoji="1" lang="en-US" altLang="ja-JP" dirty="0"/>
              <a:t>)</a:t>
            </a:r>
            <a:r>
              <a:rPr kumimoji="1" lang="ja-JP" altLang="en-US" dirty="0"/>
              <a:t>の年次総会</a:t>
            </a:r>
            <a:r>
              <a:rPr kumimoji="1" lang="en-US" altLang="ja-JP" dirty="0"/>
              <a:t>2018</a:t>
            </a:r>
            <a:r>
              <a:rPr kumimoji="1" lang="ja-JP" altLang="en-US" dirty="0"/>
              <a:t>が、</a:t>
            </a:r>
            <a:r>
              <a:rPr kumimoji="1" lang="en-US" altLang="ja-JP" dirty="0"/>
              <a:t>8</a:t>
            </a:r>
            <a:r>
              <a:rPr kumimoji="1" lang="ja-JP" altLang="en-US" dirty="0"/>
              <a:t>月</a:t>
            </a:r>
            <a:r>
              <a:rPr kumimoji="1" lang="en-US" altLang="ja-JP" dirty="0"/>
              <a:t>30</a:t>
            </a:r>
            <a:r>
              <a:rPr kumimoji="1" lang="ja-JP" altLang="en-US" dirty="0"/>
              <a:t>日から</a:t>
            </a:r>
            <a:r>
              <a:rPr kumimoji="1" lang="en-US" altLang="ja-JP" dirty="0"/>
              <a:t>9</a:t>
            </a:r>
            <a:r>
              <a:rPr kumimoji="1" lang="ja-JP" altLang="en-US" dirty="0"/>
              <a:t>月</a:t>
            </a:r>
            <a:r>
              <a:rPr kumimoji="1" lang="en-US" altLang="ja-JP" dirty="0"/>
              <a:t>1</a:t>
            </a:r>
            <a:r>
              <a:rPr kumimoji="1" lang="ja-JP" altLang="en-US" dirty="0"/>
              <a:t>日の三日間アルゼンチンのブエノスアイレスで開催された。</a:t>
            </a:r>
            <a:endParaRPr kumimoji="1" lang="en-US" altLang="ja-JP" dirty="0"/>
          </a:p>
          <a:p>
            <a:pPr algn="just"/>
            <a:endParaRPr lang="en-US" altLang="ja-JP" dirty="0"/>
          </a:p>
          <a:p>
            <a:pPr algn="just"/>
            <a:r>
              <a:rPr kumimoji="1" lang="en-US" altLang="ja-JP" dirty="0"/>
              <a:t>8</a:t>
            </a:r>
            <a:r>
              <a:rPr kumimoji="1" lang="ja-JP" altLang="en-US" dirty="0"/>
              <a:t>月</a:t>
            </a:r>
            <a:r>
              <a:rPr kumimoji="1" lang="en-US" altLang="ja-JP" dirty="0"/>
              <a:t>30</a:t>
            </a:r>
            <a:r>
              <a:rPr kumimoji="1" lang="ja-JP" altLang="en-US" dirty="0"/>
              <a:t>日 </a:t>
            </a:r>
            <a:r>
              <a:rPr kumimoji="1" lang="en-US" altLang="ja-JP" dirty="0"/>
              <a:t>session 4, 10:30-12:00</a:t>
            </a:r>
            <a:r>
              <a:rPr kumimoji="1" lang="ja-JP" altLang="en-US" dirty="0"/>
              <a:t>では、以下の</a:t>
            </a:r>
            <a:r>
              <a:rPr lang="ja-JP" altLang="en-US" dirty="0"/>
              <a:t>講演があった。</a:t>
            </a:r>
            <a:endParaRPr lang="en-US" altLang="ja-JP" dirty="0"/>
          </a:p>
          <a:p>
            <a:pPr algn="just"/>
            <a:endParaRPr kumimoji="1" lang="en-US" altLang="ja-JP" dirty="0"/>
          </a:p>
          <a:p>
            <a:pPr algn="just"/>
            <a:r>
              <a:rPr lang="en-US" altLang="ja-JP" dirty="0"/>
              <a:t>Amartya Sen in dialogue with Pope Francis: </a:t>
            </a:r>
          </a:p>
          <a:p>
            <a:pPr algn="just"/>
            <a:r>
              <a:rPr lang="en-US" altLang="ja-JP" u="sng" dirty="0"/>
              <a:t>Integral human development </a:t>
            </a:r>
            <a:r>
              <a:rPr lang="en-US" altLang="ja-JP" dirty="0"/>
              <a:t>or a spirituality-extended capability approach to the progress of people</a:t>
            </a:r>
          </a:p>
          <a:p>
            <a:pPr algn="just"/>
            <a:endParaRPr lang="en-US" altLang="ja-JP" dirty="0"/>
          </a:p>
          <a:p>
            <a:pPr algn="just"/>
            <a:r>
              <a:rPr lang="ja-JP" altLang="en-US" dirty="0"/>
              <a:t>教皇フランシスコとの対話におけるアマルティア・セン：</a:t>
            </a:r>
            <a:endParaRPr lang="en-US" altLang="ja-JP" dirty="0"/>
          </a:p>
          <a:p>
            <a:pPr algn="just"/>
            <a:r>
              <a:rPr lang="en-US" altLang="ja-JP" u="sng" dirty="0"/>
              <a:t>integral</a:t>
            </a:r>
            <a:r>
              <a:rPr lang="ja-JP" altLang="en-US" u="sng" dirty="0"/>
              <a:t>な人類発展</a:t>
            </a:r>
            <a:r>
              <a:rPr lang="ja-JP" altLang="en-US" dirty="0"/>
              <a:t>、または、この用語で示された</a:t>
            </a:r>
            <a:r>
              <a:rPr lang="en-US" altLang="ja-JP" dirty="0"/>
              <a:t>progress of people</a:t>
            </a:r>
            <a:r>
              <a:rPr lang="ja-JP" altLang="en-US" dirty="0"/>
              <a:t>に向けての、霊的に拡張された特有能力による一つのアプローチ</a:t>
            </a:r>
            <a:endParaRPr lang="en-US" altLang="ja-JP" dirty="0"/>
          </a:p>
          <a:p>
            <a:pPr algn="just"/>
            <a:endParaRPr lang="en-US" altLang="ja-JP" dirty="0"/>
          </a:p>
          <a:p>
            <a:pPr algn="just"/>
            <a:r>
              <a:rPr lang="ja-JP" altLang="en-US" dirty="0"/>
              <a:t>訳注：</a:t>
            </a:r>
            <a:r>
              <a:rPr lang="en-US" altLang="ja-JP" dirty="0"/>
              <a:t>the progress of people</a:t>
            </a:r>
            <a:r>
              <a:rPr lang="ja-JP" altLang="en-US" dirty="0"/>
              <a:t>の</a:t>
            </a:r>
            <a:r>
              <a:rPr lang="en-US" altLang="ja-JP" dirty="0"/>
              <a:t>the</a:t>
            </a:r>
            <a:r>
              <a:rPr lang="ja-JP" altLang="en-US" dirty="0"/>
              <a:t>を</a:t>
            </a:r>
            <a:r>
              <a:rPr lang="en-US" altLang="ja-JP" dirty="0"/>
              <a:t>｢</a:t>
            </a:r>
            <a:r>
              <a:rPr lang="ja-JP" altLang="en-US" dirty="0"/>
              <a:t>この用語で示された」と訳出した。</a:t>
            </a:r>
            <a:r>
              <a:rPr lang="en-US" altLang="ja-JP" dirty="0"/>
              <a:t>｢</a:t>
            </a:r>
            <a:r>
              <a:rPr lang="ja-JP" altLang="en-US" dirty="0"/>
              <a:t>この用語</a:t>
            </a:r>
            <a:r>
              <a:rPr lang="en-US" altLang="ja-JP" dirty="0"/>
              <a:t>｣</a:t>
            </a:r>
            <a:r>
              <a:rPr lang="ja-JP" altLang="en-US" dirty="0"/>
              <a:t>とは、</a:t>
            </a:r>
            <a:r>
              <a:rPr lang="en-US" altLang="ja-JP" u="sng" dirty="0"/>
              <a:t> integral</a:t>
            </a:r>
            <a:r>
              <a:rPr lang="ja-JP" altLang="en-US" u="sng" dirty="0"/>
              <a:t>な人類発展</a:t>
            </a:r>
            <a:r>
              <a:rPr lang="ja-JP" altLang="en-US" dirty="0"/>
              <a:t>のこと。また、</a:t>
            </a:r>
            <a:r>
              <a:rPr lang="en-US" altLang="ja-JP" dirty="0"/>
              <a:t>progress of people</a:t>
            </a:r>
            <a:r>
              <a:rPr lang="ja-JP" altLang="en-US" dirty="0"/>
              <a:t>は敢えて英語のままとした。こうすると、パウロ六世</a:t>
            </a:r>
            <a:r>
              <a:rPr lang="en-US" altLang="ja-JP" dirty="0"/>
              <a:t>1967</a:t>
            </a:r>
            <a:r>
              <a:rPr lang="ja-JP" altLang="en-US" dirty="0"/>
              <a:t>年回勅</a:t>
            </a:r>
            <a:r>
              <a:rPr lang="en-US" altLang="ja-JP" i="1" dirty="0"/>
              <a:t>Populorum Progressio</a:t>
            </a:r>
            <a:r>
              <a:rPr lang="ja-JP" altLang="en-US" dirty="0" err="1"/>
              <a:t>、</a:t>
            </a:r>
            <a:r>
              <a:rPr lang="ja-JP" altLang="en-US" dirty="0"/>
              <a:t>つまり</a:t>
            </a:r>
            <a:r>
              <a:rPr lang="en-US" altLang="ja-JP" dirty="0"/>
              <a:t>progress of people</a:t>
            </a:r>
            <a:r>
              <a:rPr lang="en-US" altLang="ja-JP" dirty="0">
                <a:solidFill>
                  <a:srgbClr val="FF0000"/>
                </a:solidFill>
              </a:rPr>
              <a:t>s</a:t>
            </a:r>
            <a:r>
              <a:rPr lang="ja-JP" altLang="en-US" dirty="0"/>
              <a:t>との違いがハッキリすると考えた。即ち、</a:t>
            </a:r>
            <a:r>
              <a:rPr lang="en-US" altLang="ja-JP" dirty="0"/>
              <a:t>progress of peoples</a:t>
            </a:r>
            <a:r>
              <a:rPr lang="ja-JP" altLang="en-US" dirty="0"/>
              <a:t>は</a:t>
            </a:r>
            <a:r>
              <a:rPr lang="en-US" altLang="ja-JP" dirty="0"/>
              <a:t>｢</a:t>
            </a:r>
            <a:r>
              <a:rPr lang="ja-JP" altLang="en-US" dirty="0"/>
              <a:t>諸民族による進歩」を意味するが、</a:t>
            </a:r>
            <a:r>
              <a:rPr lang="en-US" altLang="ja-JP" dirty="0"/>
              <a:t>progress of people</a:t>
            </a:r>
            <a:r>
              <a:rPr lang="ja-JP" altLang="en-US" dirty="0"/>
              <a:t>は</a:t>
            </a:r>
            <a:r>
              <a:rPr lang="en-US" altLang="ja-JP" dirty="0"/>
              <a:t>｢</a:t>
            </a:r>
            <a:r>
              <a:rPr lang="ja-JP" altLang="en-US" dirty="0"/>
              <a:t>神の民による進歩</a:t>
            </a:r>
            <a:r>
              <a:rPr lang="en-US" altLang="ja-JP" dirty="0"/>
              <a:t>｣</a:t>
            </a:r>
            <a:r>
              <a:rPr lang="ja-JP" altLang="en-US" dirty="0"/>
              <a:t>を暗に意味していると考えられる。</a:t>
            </a:r>
            <a:endParaRPr lang="en-US" altLang="ja-JP" dirty="0"/>
          </a:p>
          <a:p>
            <a:pPr algn="just"/>
            <a:endParaRPr lang="en-US" altLang="ja-JP" dirty="0"/>
          </a:p>
          <a:p>
            <a:pPr algn="just"/>
            <a:r>
              <a:rPr lang="ja-JP" altLang="en-US" dirty="0"/>
              <a:t>発表資料等入手できれば半訳してみたい。</a:t>
            </a:r>
            <a:endParaRPr lang="en-US" altLang="ja-JP" dirty="0"/>
          </a:p>
          <a:p>
            <a:pPr algn="just"/>
            <a:endParaRPr lang="en-US" altLang="ja-JP" dirty="0"/>
          </a:p>
          <a:p>
            <a:pPr algn="just"/>
            <a:r>
              <a:rPr lang="ja-JP" altLang="en-US" dirty="0"/>
              <a:t>さて、スライド頁</a:t>
            </a:r>
            <a:r>
              <a:rPr lang="en-US" altLang="ja-JP" dirty="0"/>
              <a:t>4~8</a:t>
            </a:r>
            <a:r>
              <a:rPr lang="ja-JP" altLang="en-US" dirty="0"/>
              <a:t>で量子論、</a:t>
            </a:r>
            <a:r>
              <a:rPr lang="en-US" altLang="ja-JP" dirty="0"/>
              <a:t>9~10</a:t>
            </a:r>
            <a:r>
              <a:rPr lang="ja-JP" altLang="en-US" dirty="0"/>
              <a:t>で経済学、と話題が少し逸れた。そろそろ</a:t>
            </a:r>
            <a:r>
              <a:rPr lang="en-US" altLang="ja-JP" dirty="0"/>
              <a:t>Pope Francis</a:t>
            </a:r>
            <a:r>
              <a:rPr lang="ja-JP" altLang="en-US" dirty="0"/>
              <a:t>の思想の話に戻ろう。</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10</a:t>
            </a:fld>
            <a:endParaRPr lang="ja-JP" altLang="en-US" dirty="0"/>
          </a:p>
        </p:txBody>
      </p:sp>
    </p:spTree>
    <p:extLst>
      <p:ext uri="{BB962C8B-B14F-4D97-AF65-F5344CB8AC3E}">
        <p14:creationId xmlns:p14="http://schemas.microsoft.com/office/powerpoint/2010/main" val="99056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kumimoji="1" lang="ja-JP" altLang="en-US" dirty="0"/>
              <a:t>教皇は</a:t>
            </a:r>
            <a:r>
              <a:rPr kumimoji="1" lang="en-US" altLang="ja-JP" dirty="0"/>
              <a:t>2017</a:t>
            </a:r>
            <a:r>
              <a:rPr kumimoji="1" lang="ja-JP" altLang="en-US" dirty="0"/>
              <a:t>年初め、教皇庁内の</a:t>
            </a:r>
            <a:r>
              <a:rPr lang="ja-JP" altLang="ja-JP" dirty="0"/>
              <a:t>四つの部門</a:t>
            </a:r>
            <a:r>
              <a:rPr lang="ja-JP" altLang="en-US" dirty="0"/>
              <a:t>を廃止し、</a:t>
            </a:r>
            <a:r>
              <a:rPr lang="en-US" altLang="ja-JP" u="sng" dirty="0"/>
              <a:t>integral</a:t>
            </a:r>
            <a:r>
              <a:rPr lang="ja-JP" altLang="en-US" u="sng" dirty="0"/>
              <a:t>な人類発展を促す市民評議会 </a:t>
            </a:r>
            <a:r>
              <a:rPr lang="en-US" altLang="ja-JP" dirty="0"/>
              <a:t>(Dicastery for Promoting Integral Human Development)</a:t>
            </a:r>
            <a:r>
              <a:rPr lang="ja-JP" altLang="en-US" dirty="0"/>
              <a:t>を新設した。（齋藤仮訳）</a:t>
            </a:r>
            <a:endParaRPr lang="en-US" altLang="ja-JP" dirty="0"/>
          </a:p>
          <a:p>
            <a:pPr algn="just"/>
            <a:endParaRPr lang="en-US" altLang="ja-JP" dirty="0"/>
          </a:p>
          <a:p>
            <a:pPr algn="just"/>
            <a:r>
              <a:rPr lang="ja-JP" altLang="en-US" dirty="0"/>
              <a:t>廃止された四部門は、</a:t>
            </a:r>
            <a:r>
              <a:rPr lang="ja-JP" altLang="ja-JP" dirty="0"/>
              <a:t>正義と平和協議会・開発援助促進評議会・移住移動者司牧評議会・心は一つ</a:t>
            </a:r>
            <a:r>
              <a:rPr lang="en-US" altLang="ja-JP" dirty="0"/>
              <a:t>(</a:t>
            </a:r>
            <a:r>
              <a:rPr lang="en-US" altLang="ja-JP" i="1" dirty="0">
                <a:latin typeface="Arial" panose="020B0604020202020204" pitchFamily="34" charset="0"/>
              </a:rPr>
              <a:t>Cor Unum</a:t>
            </a:r>
            <a:r>
              <a:rPr lang="en-US" altLang="ja-JP" dirty="0"/>
              <a:t>)</a:t>
            </a:r>
            <a:r>
              <a:rPr lang="ja-JP" altLang="ja-JP" dirty="0"/>
              <a:t>評議会</a:t>
            </a:r>
            <a:r>
              <a:rPr lang="ja-JP" altLang="en-US" dirty="0"/>
              <a:t>。</a:t>
            </a:r>
            <a:endParaRPr lang="en-US" altLang="ja-JP" dirty="0"/>
          </a:p>
          <a:p>
            <a:pPr algn="just"/>
            <a:endParaRPr kumimoji="1" lang="en-US" altLang="ja-JP" dirty="0"/>
          </a:p>
          <a:p>
            <a:pPr algn="just"/>
            <a:r>
              <a:rPr kumimoji="1" lang="ja-JP" altLang="en-US" dirty="0"/>
              <a:t>教皇が強攻策に打って出た形。教皇庁内には反発の嵐が吹き巻いている。該四部門にいた担当者達は混乱し、造反者 </a:t>
            </a:r>
            <a:r>
              <a:rPr kumimoji="1" lang="en-US" altLang="ja-JP" dirty="0"/>
              <a:t>--- </a:t>
            </a:r>
            <a:r>
              <a:rPr kumimoji="1" lang="ja-JP" altLang="en-US" dirty="0"/>
              <a:t>単なるサボタージュも含めて </a:t>
            </a:r>
            <a:r>
              <a:rPr kumimoji="1" lang="en-US" altLang="ja-JP" dirty="0"/>
              <a:t>--- </a:t>
            </a:r>
            <a:r>
              <a:rPr kumimoji="1" lang="ja-JP" altLang="en-US" dirty="0"/>
              <a:t>も出ていると聞く。発足会となった</a:t>
            </a:r>
            <a:r>
              <a:rPr kumimoji="1" lang="en-US" altLang="ja-JP" dirty="0"/>
              <a:t>｢</a:t>
            </a:r>
            <a:r>
              <a:rPr kumimoji="1" lang="ja-JP" altLang="en-US" dirty="0"/>
              <a:t>難民と平和 国際フォーラム</a:t>
            </a:r>
            <a:r>
              <a:rPr kumimoji="1" lang="en-US" altLang="ja-JP" dirty="0"/>
              <a:t>｣</a:t>
            </a:r>
            <a:r>
              <a:rPr kumimoji="1" lang="ja-JP" altLang="en-US" dirty="0"/>
              <a:t>の写真を右下に貼り付けたが、関係者の欠席が多かったようだ。</a:t>
            </a:r>
            <a:endParaRPr kumimoji="1" lang="en-US" altLang="ja-JP" dirty="0"/>
          </a:p>
          <a:p>
            <a:pPr algn="just"/>
            <a:endParaRPr lang="en-US" altLang="ja-JP" dirty="0"/>
          </a:p>
          <a:p>
            <a:pPr algn="just"/>
            <a:r>
              <a:rPr kumimoji="1" lang="ja-JP" altLang="en-US" dirty="0"/>
              <a:t>発足の辞の一部を半訳した。移民を否定的ではなく肯定的に捉えた部分：</a:t>
            </a:r>
            <a:r>
              <a:rPr kumimoji="1" lang="en-US" altLang="ja-JP" dirty="0"/>
              <a:t>｢</a:t>
            </a:r>
            <a:r>
              <a:rPr kumimoji="1" lang="ja-JP" altLang="en-US" dirty="0"/>
              <a:t>移民とはその本質において、全ての人間が固有に持つ</a:t>
            </a:r>
            <a:r>
              <a:rPr kumimoji="1" lang="en-US" altLang="ja-JP" dirty="0"/>
              <a:t>happiness</a:t>
            </a:r>
            <a:r>
              <a:rPr kumimoji="1" lang="ja-JP" altLang="en-US" dirty="0"/>
              <a:t>追求の一つの表現なの</a:t>
            </a:r>
            <a:r>
              <a:rPr lang="ja-JP" altLang="en-US" dirty="0"/>
              <a:t>です。私達</a:t>
            </a:r>
            <a:r>
              <a:rPr lang="en-US" altLang="ja-JP" dirty="0"/>
              <a:t>Christians</a:t>
            </a:r>
            <a:r>
              <a:rPr lang="ja-JP" altLang="en-US" dirty="0"/>
              <a:t>の言葉で言えば、人の現世における生（</a:t>
            </a:r>
            <a:r>
              <a:rPr lang="en-US" altLang="ja-JP" dirty="0"/>
              <a:t>human life</a:t>
            </a:r>
            <a:r>
              <a:rPr lang="ja-JP" altLang="en-US" dirty="0"/>
              <a:t>）は全て、天の故郷に向けての巡歴旅行（</a:t>
            </a:r>
            <a:r>
              <a:rPr lang="en-US" altLang="ja-JP" dirty="0"/>
              <a:t>itinerant journey</a:t>
            </a:r>
            <a:r>
              <a:rPr lang="ja-JP" altLang="en-US" dirty="0"/>
              <a:t>）なのです。</a:t>
            </a:r>
            <a:r>
              <a:rPr lang="en-US" altLang="ja-JP" dirty="0"/>
              <a:t>｣</a:t>
            </a:r>
            <a:r>
              <a:rPr lang="ja-JP" altLang="en-US" dirty="0"/>
              <a:t>は、</a:t>
            </a:r>
            <a:r>
              <a:rPr lang="en-US" altLang="ja-JP" dirty="0"/>
              <a:t>justice</a:t>
            </a:r>
            <a:r>
              <a:rPr lang="ja-JP" altLang="en-US" dirty="0"/>
              <a:t>というより</a:t>
            </a:r>
            <a:r>
              <a:rPr lang="en-US" altLang="ja-JP" u="sng" dirty="0"/>
              <a:t>righteousness</a:t>
            </a:r>
            <a:r>
              <a:rPr lang="ja-JP" altLang="en-US" dirty="0"/>
              <a:t>そのものだが、直截すぎてついて行ける人がいるのかしらとハラハラしてしまう。</a:t>
            </a:r>
            <a:endParaRPr lang="en-US" altLang="ja-JP" dirty="0"/>
          </a:p>
          <a:p>
            <a:pPr algn="just"/>
            <a:endParaRPr kumimoji="1" lang="en-US" altLang="ja-JP" dirty="0"/>
          </a:p>
          <a:p>
            <a:pPr algn="just"/>
            <a:r>
              <a:rPr kumimoji="1" lang="en-US" altLang="ja-JP" dirty="0"/>
              <a:t>｢(</a:t>
            </a:r>
            <a:r>
              <a:rPr kumimoji="1" lang="ja-JP" altLang="en-US" dirty="0"/>
              <a:t>しかし</a:t>
            </a:r>
            <a:r>
              <a:rPr kumimoji="1" lang="en-US" altLang="ja-JP" dirty="0"/>
              <a:t>)</a:t>
            </a:r>
            <a:r>
              <a:rPr lang="ja-JP" altLang="en-US" dirty="0"/>
              <a:t>現代の移民問題の多くが強制的に生じています。ですから、政治共同体、市民社会、</a:t>
            </a:r>
            <a:r>
              <a:rPr lang="en-US" altLang="ja-JP" dirty="0"/>
              <a:t>the Church</a:t>
            </a:r>
            <a:r>
              <a:rPr lang="ja-JP" altLang="en-US" dirty="0" err="1"/>
              <a:t>には</a:t>
            </a:r>
            <a:r>
              <a:rPr lang="ja-JP" altLang="en-US" dirty="0"/>
              <a:t>挑むべき難問が突き付けられています。この難問に、緊急に効果的に皆が協調して対処していかねばなりません。この協調対処法は以下の四つの動詞によって表されます。「受け入れる」「保護する」「促進する」「</a:t>
            </a:r>
            <a:r>
              <a:rPr lang="en-US" altLang="ja-JP" dirty="0"/>
              <a:t>integrate</a:t>
            </a:r>
            <a:r>
              <a:rPr lang="ja-JP" altLang="en-US" dirty="0"/>
              <a:t>する」    </a:t>
            </a:r>
            <a:r>
              <a:rPr lang="en-US" altLang="ja-JP" dirty="0"/>
              <a:t>--- </a:t>
            </a:r>
            <a:r>
              <a:rPr lang="ja-JP" altLang="en-US" dirty="0"/>
              <a:t>中略、</a:t>
            </a:r>
            <a:r>
              <a:rPr lang="en-US" altLang="ja-JP" dirty="0"/>
              <a:t>integrate</a:t>
            </a:r>
            <a:r>
              <a:rPr lang="ja-JP" altLang="en-US" dirty="0"/>
              <a:t>については次頁に </a:t>
            </a:r>
            <a:r>
              <a:rPr lang="en-US" altLang="ja-JP" dirty="0"/>
              <a:t>---</a:t>
            </a:r>
            <a:r>
              <a:rPr lang="ja-JP" altLang="en-US" dirty="0"/>
              <a:t>　これら四つの動詞を、一人称単数ないし一人称複数によって活用することが今日ひとつの</a:t>
            </a:r>
            <a:r>
              <a:rPr lang="en-US" altLang="ja-JP" dirty="0"/>
              <a:t>responsibility</a:t>
            </a:r>
            <a:r>
              <a:rPr lang="ja-JP" altLang="en-US" dirty="0"/>
              <a:t>ですし、様々な理由から故郷を離れざるを得なくなった兄弟姉妹に対する</a:t>
            </a:r>
            <a:r>
              <a:rPr lang="en-US" altLang="ja-JP" dirty="0"/>
              <a:t>duty</a:t>
            </a:r>
            <a:r>
              <a:rPr lang="ja-JP" altLang="en-US" dirty="0"/>
              <a:t>だと私は考えます。即ち</a:t>
            </a:r>
            <a:r>
              <a:rPr lang="en-US" altLang="ja-JP" u="sng" dirty="0"/>
              <a:t>justice</a:t>
            </a:r>
            <a:r>
              <a:rPr lang="en-US" altLang="ja-JP" dirty="0"/>
              <a:t>, civility, solidarity</a:t>
            </a:r>
            <a:r>
              <a:rPr lang="ja-JP" altLang="en-US" dirty="0"/>
              <a:t>に関する</a:t>
            </a:r>
            <a:r>
              <a:rPr lang="en-US" altLang="ja-JP" dirty="0"/>
              <a:t>duty</a:t>
            </a:r>
            <a:r>
              <a:rPr lang="ja-JP" altLang="en-US" dirty="0"/>
              <a:t>です。</a:t>
            </a:r>
            <a:r>
              <a:rPr lang="en-US" altLang="ja-JP" dirty="0"/>
              <a:t>｣</a:t>
            </a:r>
          </a:p>
          <a:p>
            <a:pPr algn="just"/>
            <a:endParaRPr lang="en-US" altLang="ja-JP" dirty="0"/>
          </a:p>
          <a:p>
            <a:pPr algn="just"/>
            <a:r>
              <a:rPr lang="ja-JP" altLang="en-US" dirty="0"/>
              <a:t>一人称単数および一人称複数によって、の部分の原文は、</a:t>
            </a:r>
            <a:r>
              <a:rPr lang="en-US" altLang="ja-JP" dirty="0"/>
              <a:t>the first person singular and the first person plural</a:t>
            </a:r>
            <a:r>
              <a:rPr lang="ja-JP" altLang="en-US" dirty="0" err="1"/>
              <a:t>。</a:t>
            </a:r>
            <a:r>
              <a:rPr lang="ja-JP" altLang="en-US" dirty="0"/>
              <a:t>これは懸詞になっている。三位一体</a:t>
            </a:r>
            <a:r>
              <a:rPr lang="en-US" altLang="ja-JP" dirty="0"/>
              <a:t>｢</a:t>
            </a:r>
            <a:r>
              <a:rPr lang="ja-JP" altLang="en-US" dirty="0"/>
              <a:t>父と子と聖霊</a:t>
            </a:r>
            <a:r>
              <a:rPr lang="en-US" altLang="ja-JP" dirty="0"/>
              <a:t>｣</a:t>
            </a:r>
            <a:r>
              <a:rPr lang="ja-JP" altLang="en-US" dirty="0"/>
              <a:t>を英語では、</a:t>
            </a:r>
            <a:r>
              <a:rPr lang="en-US" altLang="ja-JP" dirty="0"/>
              <a:t>the first person, the second person, and the third person</a:t>
            </a:r>
            <a:r>
              <a:rPr lang="ja-JP" altLang="en-US" dirty="0"/>
              <a:t>ということが出来る。第一位格、第二位格、第三位格という意味。これを当てはめると、第一位格単数および第一位格複数によって、と読み替えることが出来る。</a:t>
            </a:r>
            <a:r>
              <a:rPr lang="en-US" altLang="ja-JP" dirty="0"/>
              <a:t>｢</a:t>
            </a:r>
            <a:r>
              <a:rPr lang="ja-JP" altLang="en-US" dirty="0"/>
              <a:t>第一位格複数によって</a:t>
            </a:r>
            <a:r>
              <a:rPr lang="en-US" altLang="ja-JP" dirty="0"/>
              <a:t>｣</a:t>
            </a:r>
            <a:r>
              <a:rPr lang="ja-JP" altLang="en-US" dirty="0"/>
              <a:t>の部分は、</a:t>
            </a:r>
            <a:r>
              <a:rPr lang="en-US" altLang="ja-JP" dirty="0"/>
              <a:t>3</a:t>
            </a:r>
            <a:r>
              <a:rPr lang="ja-JP" altLang="en-US" dirty="0"/>
              <a:t>頁で紹介した、</a:t>
            </a:r>
            <a:r>
              <a:rPr lang="en-US" altLang="ja-JP" dirty="0"/>
              <a:t>Jesus wants us to be saints.</a:t>
            </a:r>
            <a:r>
              <a:rPr lang="ja-JP" altLang="en-US" dirty="0"/>
              <a:t>とダブっていることが分かる。果たすべき</a:t>
            </a:r>
            <a:r>
              <a:rPr lang="en-US" altLang="ja-JP" dirty="0"/>
              <a:t>duty of justice(</a:t>
            </a:r>
            <a:r>
              <a:rPr lang="ja-JP" altLang="en-US" dirty="0"/>
              <a:t>スライド右側</a:t>
            </a:r>
            <a:r>
              <a:rPr lang="en-US" altLang="ja-JP" dirty="0"/>
              <a:t>)</a:t>
            </a:r>
            <a:r>
              <a:rPr lang="ja-JP" altLang="en-US" dirty="0"/>
              <a:t>はジックリ読んで頂きたい。</a:t>
            </a:r>
          </a:p>
          <a:p>
            <a:pPr algn="just"/>
            <a:endParaRPr lang="en-US" altLang="ja-JP" dirty="0"/>
          </a:p>
          <a:p>
            <a:pPr algn="just"/>
            <a:endParaRPr kumimoji="1" lang="en-US" altLang="ja-JP" dirty="0"/>
          </a:p>
          <a:p>
            <a:pPr algn="just"/>
            <a:endParaRPr lang="en-US" altLang="ja-JP" dirty="0"/>
          </a:p>
          <a:p>
            <a:pPr algn="just"/>
            <a:endParaRPr kumimoji="1" lang="en-US" altLang="ja-JP" dirty="0"/>
          </a:p>
          <a:p>
            <a:pPr algn="just"/>
            <a:endParaRPr kumimoji="1" lang="en-US" altLang="ja-JP" dirty="0"/>
          </a:p>
          <a:p>
            <a:pPr algn="just"/>
            <a:endParaRPr lang="en-US" altLang="ja-JP"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11</a:t>
            </a:fld>
            <a:endParaRPr lang="ja-JP" altLang="en-US" dirty="0"/>
          </a:p>
        </p:txBody>
      </p:sp>
    </p:spTree>
    <p:extLst>
      <p:ext uri="{BB962C8B-B14F-4D97-AF65-F5344CB8AC3E}">
        <p14:creationId xmlns:p14="http://schemas.microsoft.com/office/powerpoint/2010/main" val="274783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a:xfrm>
                <a:off x="0" y="3563006"/>
                <a:ext cx="6858000" cy="5795679"/>
              </a:xfrm>
            </p:spPr>
            <p:txBody>
              <a:bodyPr/>
              <a:lstStyle/>
              <a:p>
                <a:pPr algn="just"/>
                <a:r>
                  <a:rPr lang="ja-JP" altLang="en-US" dirty="0"/>
                  <a:t>教皇は、</a:t>
                </a:r>
                <a:r>
                  <a:rPr kumimoji="1" lang="en-US" altLang="ja-JP" dirty="0"/>
                  <a:t>integrate, integration, integral </a:t>
                </a:r>
                <a:r>
                  <a:rPr kumimoji="1" lang="ja-JP" altLang="en-US" dirty="0"/>
                  <a:t>を通常和訳される意味である</a:t>
                </a:r>
                <a:r>
                  <a:rPr kumimoji="1" lang="en-US" altLang="ja-JP" dirty="0"/>
                  <a:t>｢</a:t>
                </a:r>
                <a:r>
                  <a:rPr kumimoji="1" lang="ja-JP" altLang="en-US" dirty="0"/>
                  <a:t>統合</a:t>
                </a:r>
                <a:r>
                  <a:rPr kumimoji="1" lang="en-US" altLang="ja-JP" dirty="0"/>
                  <a:t>｣</a:t>
                </a:r>
                <a:r>
                  <a:rPr kumimoji="1" lang="ja-JP" altLang="en-US" dirty="0"/>
                  <a:t>とは違う意味で使っている。即ち、数学での和訳である</a:t>
                </a:r>
                <a:r>
                  <a:rPr kumimoji="1" lang="en-US" altLang="ja-JP" dirty="0"/>
                  <a:t>｢</a:t>
                </a:r>
                <a:r>
                  <a:rPr kumimoji="1" lang="ja-JP" altLang="en-US" dirty="0"/>
                  <a:t>積分</a:t>
                </a:r>
                <a:r>
                  <a:rPr kumimoji="1" lang="en-US" altLang="ja-JP" dirty="0"/>
                  <a:t>｣</a:t>
                </a:r>
                <a:r>
                  <a:rPr lang="ja-JP" altLang="en-US" dirty="0"/>
                  <a:t>の意味合いとして</a:t>
                </a:r>
                <a:r>
                  <a:rPr kumimoji="1" lang="ja-JP" altLang="en-US" dirty="0"/>
                  <a:t>使っている。</a:t>
                </a:r>
                <a:r>
                  <a:rPr lang="en-US" altLang="ja-JP" dirty="0"/>
                  <a:t>integrate</a:t>
                </a:r>
                <a:r>
                  <a:rPr lang="ja-JP" altLang="en-US" dirty="0"/>
                  <a:t>という英語は</a:t>
                </a:r>
                <a:r>
                  <a:rPr lang="en-US" altLang="ja-JP" dirty="0"/>
                  <a:t>｢</a:t>
                </a:r>
                <a:r>
                  <a:rPr lang="ja-JP" altLang="en-US" dirty="0"/>
                  <a:t>統合する</a:t>
                </a:r>
                <a:r>
                  <a:rPr lang="en-US" altLang="ja-JP" dirty="0"/>
                  <a:t>｣｢</a:t>
                </a:r>
                <a:r>
                  <a:rPr lang="ja-JP" altLang="en-US" dirty="0"/>
                  <a:t>積分する</a:t>
                </a:r>
                <a:r>
                  <a:rPr lang="en-US" altLang="ja-JP" dirty="0"/>
                  <a:t>｣</a:t>
                </a:r>
                <a:r>
                  <a:rPr lang="ja-JP" altLang="en-US" dirty="0"/>
                  <a:t>どちらの意味にもなるが、日本語には両方を一語で表す言葉がない。</a:t>
                </a:r>
                <a:r>
                  <a:rPr lang="en-US" altLang="ja-JP" dirty="0"/>
                  <a:t>｢</a:t>
                </a:r>
                <a:r>
                  <a:rPr lang="ja-JP" altLang="en-US" dirty="0"/>
                  <a:t>積分する」の意味合いを込めて、ここでは</a:t>
                </a:r>
                <a:r>
                  <a:rPr lang="en-US" altLang="ja-JP" dirty="0"/>
                  <a:t>｢</a:t>
                </a:r>
                <a:r>
                  <a:rPr lang="ja-JP" altLang="en-US" dirty="0"/>
                  <a:t>人と人との仲を高次統合する</a:t>
                </a:r>
                <a:r>
                  <a:rPr lang="en-US" altLang="ja-JP" dirty="0"/>
                  <a:t>｣</a:t>
                </a:r>
                <a:r>
                  <a:rPr lang="ja-JP" altLang="en-US" dirty="0"/>
                  <a:t>と造語しておいた。</a:t>
                </a:r>
                <a:endParaRPr kumimoji="1" lang="en-US" altLang="ja-JP" dirty="0"/>
              </a:p>
              <a:p>
                <a:pPr algn="just"/>
                <a:endParaRPr lang="en-US" altLang="ja-JP" dirty="0"/>
              </a:p>
              <a:p>
                <a:pPr algn="just"/>
                <a:r>
                  <a:rPr kumimoji="1" lang="en-US" altLang="ja-JP" dirty="0"/>
                  <a:t>｢</a:t>
                </a:r>
                <a:r>
                  <a:rPr kumimoji="1" lang="ja-JP" altLang="en-US" dirty="0"/>
                  <a:t>統合</a:t>
                </a:r>
                <a:r>
                  <a:rPr kumimoji="1" lang="en-US" altLang="ja-JP" dirty="0"/>
                  <a:t>｣</a:t>
                </a:r>
                <a:r>
                  <a:rPr kumimoji="1" lang="ja-JP" altLang="en-US" dirty="0"/>
                  <a:t>と</a:t>
                </a:r>
                <a:r>
                  <a:rPr kumimoji="1" lang="en-US" altLang="ja-JP" dirty="0"/>
                  <a:t>｢</a:t>
                </a:r>
                <a:r>
                  <a:rPr kumimoji="1" lang="ja-JP" altLang="en-US" dirty="0"/>
                  <a:t>積分</a:t>
                </a:r>
                <a:r>
                  <a:rPr kumimoji="1" lang="en-US" altLang="ja-JP" dirty="0"/>
                  <a:t>｣</a:t>
                </a:r>
                <a:r>
                  <a:rPr kumimoji="1" lang="ja-JP" altLang="en-US" dirty="0"/>
                  <a:t>の違いは、数学でいうと</a:t>
                </a:r>
                <a:r>
                  <a:rPr kumimoji="1" lang="en-US" altLang="ja-JP" dirty="0"/>
                  <a:t>Σ(</a:t>
                </a:r>
                <a:r>
                  <a:rPr kumimoji="1" lang="ja-JP" altLang="en-US" dirty="0"/>
                  <a:t>シグマ</a:t>
                </a:r>
                <a:r>
                  <a:rPr kumimoji="1" lang="en-US" altLang="ja-JP" dirty="0"/>
                  <a:t>)</a:t>
                </a:r>
                <a:r>
                  <a:rPr kumimoji="1" lang="ja-JP" altLang="en-US" dirty="0"/>
                  <a:t>と∫</a:t>
                </a:r>
                <a:r>
                  <a:rPr kumimoji="1" lang="en-US" altLang="ja-JP" dirty="0"/>
                  <a:t>(</a:t>
                </a:r>
                <a:r>
                  <a:rPr kumimoji="1" lang="ja-JP" altLang="en-US" dirty="0"/>
                  <a:t>インテグラル</a:t>
                </a:r>
                <a:r>
                  <a:rPr kumimoji="1" lang="en-US" altLang="ja-JP" dirty="0"/>
                  <a:t>)</a:t>
                </a:r>
                <a:r>
                  <a:rPr kumimoji="1" lang="ja-JP" altLang="en-US" dirty="0"/>
                  <a:t>の違いと言って良いだろう。次元 </a:t>
                </a:r>
                <a:r>
                  <a:rPr kumimoji="1" lang="en-US" altLang="ja-JP" dirty="0"/>
                  <a:t>(dimension)</a:t>
                </a:r>
                <a:r>
                  <a:rPr kumimoji="1" lang="ja-JP" altLang="en-US" dirty="0"/>
                  <a:t>の変化を、</a:t>
                </a:r>
                <a:r>
                  <a:rPr lang="en-US" altLang="ja-JP" dirty="0"/>
                  <a:t>Σ(</a:t>
                </a:r>
                <a:r>
                  <a:rPr lang="ja-JP" altLang="en-US" dirty="0"/>
                  <a:t>シグマ</a:t>
                </a:r>
                <a:r>
                  <a:rPr lang="en-US" altLang="ja-JP" dirty="0"/>
                  <a:t>)</a:t>
                </a:r>
                <a:r>
                  <a:rPr lang="ja-JP" altLang="en-US" dirty="0"/>
                  <a:t>は生み出さないが∫</a:t>
                </a:r>
                <a:r>
                  <a:rPr lang="en-US" altLang="ja-JP" dirty="0"/>
                  <a:t>(</a:t>
                </a:r>
                <a:r>
                  <a:rPr lang="ja-JP" altLang="en-US" dirty="0"/>
                  <a:t>インテグラル</a:t>
                </a:r>
                <a:r>
                  <a:rPr lang="en-US" altLang="ja-JP" dirty="0"/>
                  <a:t>)</a:t>
                </a:r>
                <a:r>
                  <a:rPr lang="ja-JP" altLang="en-US" dirty="0"/>
                  <a:t>は生み出す。例えば、</a:t>
                </a:r>
                <a:endParaRPr kumimoji="1" lang="en-US" altLang="ja-JP" dirty="0"/>
              </a:p>
              <a:p>
                <a:pPr marL="288000"/>
                <a14:m>
                  <m:oMathPara xmlns:m="http://schemas.openxmlformats.org/officeDocument/2006/math">
                    <m:oMathParaPr>
                      <m:jc m:val="left"/>
                    </m:oMathParaPr>
                    <m:oMath xmlns:m="http://schemas.openxmlformats.org/officeDocument/2006/math">
                      <m:nary>
                        <m:naryPr>
                          <m:chr m:val="∑"/>
                          <m:ctrlPr>
                            <a:rPr lang="en-US" altLang="ja-JP" i="1" smtClean="0">
                              <a:latin typeface="Cambria Math" panose="02040503050406030204" pitchFamily="18" charset="0"/>
                            </a:rPr>
                          </m:ctrlPr>
                        </m:naryPr>
                        <m:sub>
                          <m:r>
                            <m:rPr>
                              <m:brk m:alnAt="23"/>
                            </m:rPr>
                            <a:rPr lang="en-US" altLang="ja-JP" b="0" i="1" smtClean="0">
                              <a:latin typeface="Cambria Math" panose="02040503050406030204" pitchFamily="18" charset="0"/>
                            </a:rPr>
                            <m:t>𝑛</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3</m:t>
                          </m:r>
                        </m:sup>
                        <m:e>
                          <m:r>
                            <a:rPr lang="en-US" altLang="ja-JP" i="1">
                              <a:latin typeface="Cambria Math" panose="02040503050406030204" pitchFamily="18" charset="0"/>
                            </a:rPr>
                            <m:t>𝑛</m:t>
                          </m:r>
                          <m:r>
                            <a:rPr lang="en-US" altLang="ja-JP" i="1">
                              <a:latin typeface="Cambria Math" panose="02040503050406030204" pitchFamily="18" charset="0"/>
                            </a:rPr>
                            <m:t> </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𝑚𝑒𝑡𝑒𝑟</m:t>
                              </m:r>
                            </m:e>
                          </m:d>
                        </m:e>
                      </m:nary>
                      <m:r>
                        <a:rPr lang="en-US" altLang="ja-JP" b="0" i="0" smtClean="0">
                          <a:latin typeface="Cambria Math" panose="02040503050406030204" pitchFamily="18" charset="0"/>
                        </a:rPr>
                        <m:t>=</m:t>
                      </m:r>
                      <m:r>
                        <a:rPr lang="en-US" altLang="ja-JP" i="1">
                          <a:latin typeface="Cambria Math" panose="02040503050406030204" pitchFamily="18" charset="0"/>
                        </a:rPr>
                        <m:t>1</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𝑚𝑒𝑡𝑒𝑟</m:t>
                          </m:r>
                        </m:e>
                      </m:d>
                      <m:r>
                        <a:rPr lang="en-US" altLang="ja-JP" i="1">
                          <a:latin typeface="Cambria Math" panose="02040503050406030204" pitchFamily="18" charset="0"/>
                        </a:rPr>
                        <m:t>+2</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𝑚𝑒𝑡𝑒𝑟</m:t>
                          </m:r>
                        </m:e>
                      </m:d>
                      <m:r>
                        <a:rPr lang="en-US" altLang="ja-JP" i="1">
                          <a:latin typeface="Cambria Math" panose="02040503050406030204" pitchFamily="18" charset="0"/>
                        </a:rPr>
                        <m:t>+3</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𝑚𝑒𝑡𝑒𝑟</m:t>
                          </m:r>
                        </m:e>
                      </m:d>
                      <m:r>
                        <a:rPr lang="en-US" altLang="ja-JP" i="1">
                          <a:latin typeface="Cambria Math" panose="02040503050406030204" pitchFamily="18" charset="0"/>
                        </a:rPr>
                        <m:t>=6</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𝑚𝑒𝑡𝑒𝑟</m:t>
                          </m:r>
                        </m:e>
                      </m:d>
                    </m:oMath>
                  </m:oMathPara>
                </a14:m>
                <a:endParaRPr lang="en-US" altLang="ja-JP" dirty="0"/>
              </a:p>
              <a:p>
                <a:pPr marL="288000"/>
                <a14:m>
                  <m:oMathPara xmlns:m="http://schemas.openxmlformats.org/officeDocument/2006/math">
                    <m:oMathParaPr>
                      <m:jc m:val="left"/>
                    </m:oMathParaPr>
                    <m:oMath xmlns:m="http://schemas.openxmlformats.org/officeDocument/2006/math">
                      <m:nary>
                        <m:naryPr>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0</m:t>
                          </m:r>
                        </m:sub>
                        <m:sup>
                          <m:r>
                            <a:rPr lang="en-US" altLang="ja-JP" i="1">
                              <a:latin typeface="Cambria Math" panose="02040503050406030204" pitchFamily="18" charset="0"/>
                            </a:rPr>
                            <m:t>2</m:t>
                          </m:r>
                        </m:sup>
                        <m:e>
                          <m:r>
                            <a:rPr lang="en-US" altLang="ja-JP" i="1">
                              <a:latin typeface="Cambria Math" panose="02040503050406030204" pitchFamily="18" charset="0"/>
                            </a:rPr>
                            <m:t>𝑥</m:t>
                          </m:r>
                          <m:r>
                            <a:rPr lang="en-US" altLang="ja-JP" b="0" i="1" smtClean="0">
                              <a:latin typeface="Cambria Math" panose="02040503050406030204" pitchFamily="18" charset="0"/>
                            </a:rPr>
                            <m:t> </m:t>
                          </m:r>
                          <m:r>
                            <a:rPr lang="en-US" altLang="ja-JP" b="0" i="1" smtClean="0">
                              <a:latin typeface="Cambria Math" panose="02040503050406030204" pitchFamily="18" charset="0"/>
                            </a:rPr>
                            <m:t>𝑑𝑥</m:t>
                          </m:r>
                        </m:e>
                      </m:nary>
                      <m:r>
                        <a:rPr lang="en-US" altLang="ja-JP">
                          <a:latin typeface="Cambria Math" panose="02040503050406030204" pitchFamily="18" charset="0"/>
                        </a:rPr>
                        <m:t>=</m:t>
                      </m:r>
                      <m:sSubSup>
                        <m:sSubSupPr>
                          <m:ctrlPr>
                            <a:rPr lang="en-US" altLang="ja-JP" i="1">
                              <a:latin typeface="Cambria Math" panose="02040503050406030204" pitchFamily="18" charset="0"/>
                            </a:rPr>
                          </m:ctrlPr>
                        </m:sSubSupPr>
                        <m:e>
                          <m:d>
                            <m:dPr>
                              <m:begChr m:val="["/>
                              <m:endChr m:val="]"/>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sSup>
                                    <m:sSupPr>
                                      <m:ctrlPr>
                                        <a:rPr lang="en-US" altLang="ja-JP" i="1">
                                          <a:latin typeface="Cambria Math" panose="02040503050406030204" pitchFamily="18" charset="0"/>
                                        </a:rPr>
                                      </m:ctrlPr>
                                    </m:sSupPr>
                                    <m:e>
                                      <m:r>
                                        <a:rPr lang="en-US" altLang="ja-JP" i="1">
                                          <a:latin typeface="Cambria Math" panose="02040503050406030204" pitchFamily="18" charset="0"/>
                                        </a:rPr>
                                        <m:t>𝑥</m:t>
                                      </m:r>
                                    </m:e>
                                    <m:sup>
                                      <m:r>
                                        <a:rPr lang="en-US" altLang="ja-JP" i="1">
                                          <a:latin typeface="Cambria Math" panose="02040503050406030204" pitchFamily="18" charset="0"/>
                                        </a:rPr>
                                        <m:t>2</m:t>
                                      </m:r>
                                    </m:sup>
                                  </m:sSup>
                                </m:num>
                                <m:den>
                                  <m:r>
                                    <a:rPr lang="en-US" altLang="ja-JP" i="1">
                                      <a:latin typeface="Cambria Math" panose="02040503050406030204" pitchFamily="18" charset="0"/>
                                    </a:rPr>
                                    <m:t>2</m:t>
                                  </m:r>
                                </m:den>
                              </m:f>
                            </m:e>
                          </m:d>
                        </m:e>
                        <m:sub>
                          <m:r>
                            <a:rPr lang="en-US" altLang="ja-JP" i="1">
                              <a:latin typeface="Cambria Math" panose="02040503050406030204" pitchFamily="18" charset="0"/>
                            </a:rPr>
                            <m:t>𝑥</m:t>
                          </m:r>
                          <m:r>
                            <a:rPr lang="en-US" altLang="ja-JP" i="1">
                              <a:latin typeface="Cambria Math" panose="02040503050406030204" pitchFamily="18" charset="0"/>
                            </a:rPr>
                            <m:t>=0</m:t>
                          </m:r>
                        </m:sub>
                        <m:sup>
                          <m:r>
                            <a:rPr lang="en-US" altLang="ja-JP" i="1">
                              <a:latin typeface="Cambria Math" panose="02040503050406030204" pitchFamily="18" charset="0"/>
                            </a:rPr>
                            <m:t>𝑥</m:t>
                          </m:r>
                          <m:r>
                            <a:rPr lang="en-US" altLang="ja-JP" i="1">
                              <a:latin typeface="Cambria Math" panose="02040503050406030204" pitchFamily="18" charset="0"/>
                            </a:rPr>
                            <m:t>=2</m:t>
                          </m:r>
                        </m:sup>
                      </m:sSubSup>
                      <m:d>
                        <m:dPr>
                          <m:begChr m:val="["/>
                          <m:endChr m:val="]"/>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meter</m:t>
                              </m:r>
                            </m:e>
                            <m:sup>
                              <m:r>
                                <a:rPr lang="en-US" altLang="ja-JP" i="1">
                                  <a:latin typeface="Cambria Math" panose="02040503050406030204" pitchFamily="18" charset="0"/>
                                </a:rPr>
                                <m:t>2</m:t>
                              </m:r>
                            </m:sup>
                          </m:sSup>
                        </m:e>
                      </m:d>
                      <m:r>
                        <a:rPr lang="en-US" altLang="ja-JP">
                          <a:latin typeface="Cambria Math" panose="02040503050406030204" pitchFamily="18" charset="0"/>
                        </a:rPr>
                        <m:t>=2</m:t>
                      </m:r>
                      <m:d>
                        <m:dPr>
                          <m:begChr m:val="["/>
                          <m:endChr m:val="]"/>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meter</m:t>
                              </m:r>
                            </m:e>
                            <m:sup>
                              <m:r>
                                <a:rPr lang="en-US" altLang="ja-JP" i="1">
                                  <a:latin typeface="Cambria Math" panose="02040503050406030204" pitchFamily="18" charset="0"/>
                                </a:rPr>
                                <m:t>2</m:t>
                              </m:r>
                            </m:sup>
                          </m:sSup>
                        </m:e>
                      </m:d>
                      <m:r>
                        <a:rPr lang="en-US" altLang="ja-JP" b="0" i="0" smtClean="0">
                          <a:latin typeface="Cambria Math" panose="02040503050406030204" pitchFamily="18" charset="0"/>
                        </a:rPr>
                        <m:t>−</m:t>
                      </m:r>
                      <m:r>
                        <a:rPr lang="en-US" altLang="ja-JP" b="0" i="1" smtClean="0">
                          <a:latin typeface="Cambria Math" panose="02040503050406030204" pitchFamily="18" charset="0"/>
                        </a:rPr>
                        <m:t>0</m:t>
                      </m:r>
                      <m:d>
                        <m:dPr>
                          <m:begChr m:val="["/>
                          <m:endChr m:val="]"/>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meter</m:t>
                              </m:r>
                            </m:e>
                            <m:sup>
                              <m:r>
                                <a:rPr lang="en-US" altLang="ja-JP" i="1">
                                  <a:latin typeface="Cambria Math" panose="02040503050406030204" pitchFamily="18" charset="0"/>
                                </a:rPr>
                                <m:t>2</m:t>
                              </m:r>
                            </m:sup>
                          </m:sSup>
                        </m:e>
                      </m:d>
                      <m:r>
                        <a:rPr lang="en-US" altLang="ja-JP" b="0" i="0" smtClean="0">
                          <a:latin typeface="Cambria Math" panose="02040503050406030204" pitchFamily="18" charset="0"/>
                        </a:rPr>
                        <m:t>=</m:t>
                      </m:r>
                      <m:r>
                        <a:rPr lang="en-US" altLang="ja-JP">
                          <a:latin typeface="Cambria Math" panose="02040503050406030204" pitchFamily="18" charset="0"/>
                        </a:rPr>
                        <m:t>2</m:t>
                      </m:r>
                      <m:d>
                        <m:dPr>
                          <m:begChr m:val="["/>
                          <m:endChr m:val="]"/>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meter</m:t>
                              </m:r>
                            </m:e>
                            <m:sup>
                              <m:r>
                                <a:rPr lang="en-US" altLang="ja-JP" i="1">
                                  <a:latin typeface="Cambria Math" panose="02040503050406030204" pitchFamily="18" charset="0"/>
                                </a:rPr>
                                <m:t>2</m:t>
                              </m:r>
                            </m:sup>
                          </m:sSup>
                        </m:e>
                      </m:d>
                      <m:r>
                        <m:rPr>
                          <m:nor/>
                        </m:rPr>
                        <a:rPr lang="ja-JP" altLang="en-US" dirty="0"/>
                        <m:t>　　ただし</m:t>
                      </m:r>
                      <m:r>
                        <a:rPr lang="en-US" altLang="ja-JP" i="1">
                          <a:latin typeface="Cambria Math" panose="02040503050406030204" pitchFamily="18" charset="0"/>
                        </a:rPr>
                        <m:t>𝑥</m:t>
                      </m:r>
                      <m:r>
                        <a:rPr lang="en-US" altLang="ja-JP" i="1">
                          <a:latin typeface="Cambria Math" panose="02040503050406030204" pitchFamily="18" charset="0"/>
                        </a:rPr>
                        <m:t> </m:t>
                      </m:r>
                      <m:r>
                        <m:rPr>
                          <m:nor/>
                        </m:rPr>
                        <a:rPr lang="ja-JP" altLang="en-US" dirty="0"/>
                        <m:t>の単位は</m:t>
                      </m:r>
                      <m:r>
                        <m:rPr>
                          <m:nor/>
                        </m:rPr>
                        <a:rPr lang="en-US" altLang="ja-JP" dirty="0"/>
                        <m:t>meter</m:t>
                      </m:r>
                    </m:oMath>
                  </m:oMathPara>
                </a14:m>
                <a:endParaRPr lang="en-US" altLang="ja-JP" dirty="0"/>
              </a:p>
              <a:p>
                <a:endParaRPr lang="en-US" altLang="ja-JP" dirty="0"/>
              </a:p>
              <a:p>
                <a:pPr algn="just"/>
                <a:r>
                  <a:rPr lang="ja-JP" altLang="en-US" dirty="0"/>
                  <a:t>という具合に、</a:t>
                </a:r>
                <a:r>
                  <a:rPr lang="en-US" altLang="ja-JP" dirty="0"/>
                  <a:t>Σ(</a:t>
                </a:r>
                <a:r>
                  <a:rPr lang="ja-JP" altLang="en-US" dirty="0"/>
                  <a:t>シグマ</a:t>
                </a:r>
                <a:r>
                  <a:rPr lang="en-US" altLang="ja-JP" dirty="0"/>
                  <a:t>)</a:t>
                </a:r>
                <a:r>
                  <a:rPr lang="ja-JP" altLang="en-US" dirty="0"/>
                  <a:t>では単位がメートルのまま変化しないが、∫</a:t>
                </a:r>
                <a:r>
                  <a:rPr lang="en-US" altLang="ja-JP" dirty="0"/>
                  <a:t>(</a:t>
                </a:r>
                <a:r>
                  <a:rPr lang="ja-JP" altLang="en-US" dirty="0"/>
                  <a:t>インテグラル</a:t>
                </a:r>
                <a:r>
                  <a:rPr lang="en-US" altLang="ja-JP" dirty="0"/>
                  <a:t>)</a:t>
                </a:r>
                <a:r>
                  <a:rPr lang="ja-JP" altLang="en-US" dirty="0"/>
                  <a:t>では単位がメートルから平方メートルへ次元が上がる。これが、造語</a:t>
                </a:r>
                <a:r>
                  <a:rPr lang="en-US" altLang="ja-JP" dirty="0"/>
                  <a:t>｢</a:t>
                </a:r>
                <a:r>
                  <a:rPr lang="ja-JP" altLang="en-US" dirty="0"/>
                  <a:t>高次統合</a:t>
                </a:r>
                <a:r>
                  <a:rPr lang="en-US" altLang="ja-JP" dirty="0"/>
                  <a:t>｣</a:t>
                </a:r>
                <a:r>
                  <a:rPr lang="ja-JP" altLang="en-US" dirty="0"/>
                  <a:t>の</a:t>
                </a:r>
                <a:r>
                  <a:rPr lang="en-US" altLang="ja-JP" dirty="0"/>
                  <a:t>｢</a:t>
                </a:r>
                <a:r>
                  <a:rPr lang="ja-JP" altLang="en-US" dirty="0"/>
                  <a:t>高次</a:t>
                </a:r>
                <a:r>
                  <a:rPr lang="en-US" altLang="ja-JP" dirty="0"/>
                  <a:t>｣</a:t>
                </a:r>
                <a:r>
                  <a:rPr lang="ja-JP" altLang="en-US" dirty="0"/>
                  <a:t>の意味合い。</a:t>
                </a:r>
                <a:endParaRPr lang="en-US" altLang="ja-JP" dirty="0"/>
              </a:p>
              <a:p>
                <a:pPr algn="just"/>
                <a:endParaRPr lang="en-US" altLang="ja-JP" dirty="0"/>
              </a:p>
              <a:p>
                <a:pPr algn="just"/>
                <a:r>
                  <a:rPr lang="ja-JP" altLang="en-US" dirty="0"/>
                  <a:t>教皇は</a:t>
                </a:r>
                <a:r>
                  <a:rPr lang="en-US" altLang="ja-JP" dirty="0"/>
                  <a:t>integral human development</a:t>
                </a:r>
                <a:r>
                  <a:rPr lang="ja-JP" altLang="en-US" dirty="0"/>
                  <a:t>という言葉で、人間社会の次元を上げようと考えているのだろう。</a:t>
                </a:r>
                <a:r>
                  <a:rPr lang="en-US" altLang="ja-JP" dirty="0"/>
                  <a:t>｢</a:t>
                </a:r>
                <a:r>
                  <a:rPr lang="ja-JP" altLang="en-US" dirty="0"/>
                  <a:t>次元を上げる」とはどういうことか。それは本スライドや前スライド、または、</a:t>
                </a:r>
                <a:r>
                  <a:rPr lang="ja-JP" altLang="en-US" dirty="0">
                    <a:hlinkClick r:id="rId3"/>
                  </a:rPr>
                  <a:t>発足の辞</a:t>
                </a:r>
                <a:r>
                  <a:rPr lang="ja-JP" altLang="en-US" dirty="0"/>
                  <a:t>を読んで掴んで頂きたい。イメージとしては地上の国ではなく</a:t>
                </a:r>
                <a:r>
                  <a:rPr lang="ja-JP" altLang="en-US" u="sng" dirty="0"/>
                  <a:t>神の国を目指す</a:t>
                </a:r>
                <a:r>
                  <a:rPr lang="ja-JP" altLang="en-US" dirty="0"/>
                  <a:t>ということだろう。</a:t>
                </a:r>
                <a:endParaRPr lang="en-US" altLang="ja-JP" dirty="0"/>
              </a:p>
              <a:p>
                <a:pPr algn="just"/>
                <a:endParaRPr lang="en-US" altLang="ja-JP" dirty="0"/>
              </a:p>
              <a:p>
                <a:pPr algn="just"/>
                <a:r>
                  <a:rPr lang="en-US" altLang="ja-JP" dirty="0">
                    <a:hlinkClick r:id="rId4" action="ppaction://hlinksldjump"/>
                  </a:rPr>
                  <a:t>14</a:t>
                </a:r>
                <a:r>
                  <a:rPr lang="ja-JP" altLang="en-US" dirty="0">
                    <a:hlinkClick r:id="rId4" action="ppaction://hlinksldjump"/>
                  </a:rPr>
                  <a:t>頁</a:t>
                </a:r>
                <a:r>
                  <a:rPr lang="ja-JP" altLang="en-US" dirty="0"/>
                  <a:t>に挙げる</a:t>
                </a:r>
                <a:r>
                  <a:rPr lang="en-US" altLang="ja-JP" dirty="0"/>
                  <a:t>EG</a:t>
                </a:r>
                <a:r>
                  <a:rPr lang="ja-JP" altLang="en-US" dirty="0"/>
                  <a:t>四原則</a:t>
                </a:r>
                <a:r>
                  <a:rPr lang="ja-JP" altLang="ja-JP" dirty="0"/>
                  <a:t>４</a:t>
                </a:r>
                <a:r>
                  <a:rPr lang="en-US" altLang="ja-JP" dirty="0"/>
                  <a:t>. </a:t>
                </a:r>
                <a:r>
                  <a:rPr lang="en-US" altLang="ja-JP" i="1" dirty="0"/>
                  <a:t>The whole is greater than the part </a:t>
                </a:r>
                <a:r>
                  <a:rPr lang="ja-JP" altLang="en-US" dirty="0"/>
                  <a:t>をここにも挙げておく。</a:t>
                </a:r>
                <a:endParaRPr lang="ja-JP" altLang="ja-JP" dirty="0"/>
              </a:p>
              <a:p>
                <a:pPr algn="just"/>
                <a:r>
                  <a:rPr lang="en-US" altLang="ja-JP" dirty="0"/>
                  <a:t>235.</a:t>
                </a:r>
                <a:r>
                  <a:rPr lang="ja-JP" altLang="ja-JP" dirty="0"/>
                  <a:t>　完全全体は部分を超え、部分の総和をも超えるものです。ですから、限定された個々の疑問にあまり拘泥してはいけません。私達全体の益となる、より大きな善が見えるように常に地平を拡げねばなりません。ただ、何かから逃れたり、何かを根絶やしにすることなく地平を拡げねばなりません。即ち、神の賜物である私達の故郷の肥沃な土壌と歴史にシッカリと根を張る必要があります。近隣の小さい範囲で自分を活かすときも、大きい視野を持ちましょう。</a:t>
                </a:r>
                <a:r>
                  <a:rPr lang="ja-JP" altLang="en-US" dirty="0"/>
                  <a:t>また</a:t>
                </a:r>
                <a:r>
                  <a:rPr lang="ja-JP" altLang="ja-JP" dirty="0"/>
                  <a:t>、或る一つの共同体において全身全霊で生涯を送る</a:t>
                </a:r>
                <a:r>
                  <a:rPr lang="en-US" altLang="ja-JP" dirty="0"/>
                  <a:t>people</a:t>
                </a:r>
                <a:r>
                  <a:rPr lang="ja-JP" altLang="ja-JP" dirty="0"/>
                  <a:t>も、自らの</a:t>
                </a:r>
                <a:r>
                  <a:rPr lang="en-US" altLang="ja-JP" dirty="0"/>
                  <a:t>identity</a:t>
                </a:r>
                <a:r>
                  <a:rPr lang="ja-JP" altLang="ja-JP" dirty="0"/>
                  <a:t>を隠す必要も自分の個性を失う必要もありません。むしろこの時私達は</a:t>
                </a:r>
                <a:r>
                  <a:rPr lang="en-US" altLang="ja-JP" dirty="0"/>
                  <a:t>personal growth</a:t>
                </a:r>
                <a:r>
                  <a:rPr lang="ja-JP" altLang="ja-JP" dirty="0"/>
                  <a:t>のための新たな血脈を受けるのです。グローバルなことは息が詰まると必ずしも言えませんし、個別的なことは不毛だと必ずしも</a:t>
                </a:r>
                <a:r>
                  <a:rPr lang="ja-JP" altLang="ja-JP"/>
                  <a:t>言えません。</a:t>
                </a:r>
                <a:endParaRPr lang="ja-JP" altLang="en-US" dirty="0"/>
              </a:p>
              <a:p>
                <a:endParaRPr kumimoji="1" lang="en-US" altLang="ja-JP" dirty="0"/>
              </a:p>
            </p:txBody>
          </p:sp>
        </mc:Choice>
        <mc:Fallback xmlns="">
          <p:sp>
            <p:nvSpPr>
              <p:cNvPr id="3" name="ノート プレースホルダー 2"/>
              <p:cNvSpPr>
                <a:spLocks noGrp="1"/>
              </p:cNvSpPr>
              <p:nvPr>
                <p:ph type="body" idx="1"/>
              </p:nvPr>
            </p:nvSpPr>
            <p:spPr>
              <a:xfrm>
                <a:off x="0" y="3563006"/>
                <a:ext cx="6858000" cy="5795679"/>
              </a:xfrm>
            </p:spPr>
            <p:txBody>
              <a:bodyPr/>
              <a:lstStyle/>
              <a:p>
                <a:pPr algn="just"/>
                <a:r>
                  <a:rPr lang="ja-JP" altLang="en-US" dirty="0"/>
                  <a:t>教皇は、</a:t>
                </a:r>
                <a:r>
                  <a:rPr kumimoji="1" lang="en-US" altLang="ja-JP" dirty="0"/>
                  <a:t>integrate, integration, integral </a:t>
                </a:r>
                <a:r>
                  <a:rPr kumimoji="1" lang="ja-JP" altLang="en-US" dirty="0"/>
                  <a:t>を通常和訳される意味である</a:t>
                </a:r>
                <a:r>
                  <a:rPr kumimoji="1" lang="en-US" altLang="ja-JP" dirty="0"/>
                  <a:t>｢</a:t>
                </a:r>
                <a:r>
                  <a:rPr kumimoji="1" lang="ja-JP" altLang="en-US" dirty="0"/>
                  <a:t>統合</a:t>
                </a:r>
                <a:r>
                  <a:rPr kumimoji="1" lang="en-US" altLang="ja-JP" dirty="0"/>
                  <a:t>｣</a:t>
                </a:r>
                <a:r>
                  <a:rPr kumimoji="1" lang="ja-JP" altLang="en-US" dirty="0"/>
                  <a:t>とは違う意味で使っている。即ち、数学での和訳である</a:t>
                </a:r>
                <a:r>
                  <a:rPr kumimoji="1" lang="en-US" altLang="ja-JP" dirty="0"/>
                  <a:t>｢</a:t>
                </a:r>
                <a:r>
                  <a:rPr kumimoji="1" lang="ja-JP" altLang="en-US" dirty="0"/>
                  <a:t>積分</a:t>
                </a:r>
                <a:r>
                  <a:rPr kumimoji="1" lang="en-US" altLang="ja-JP" dirty="0"/>
                  <a:t>｣</a:t>
                </a:r>
                <a:r>
                  <a:rPr lang="ja-JP" altLang="en-US" dirty="0"/>
                  <a:t>の意味合いとして</a:t>
                </a:r>
                <a:r>
                  <a:rPr kumimoji="1" lang="ja-JP" altLang="en-US" dirty="0"/>
                  <a:t>使っている。</a:t>
                </a:r>
                <a:r>
                  <a:rPr lang="en-US" altLang="ja-JP" dirty="0"/>
                  <a:t>integrate</a:t>
                </a:r>
                <a:r>
                  <a:rPr lang="ja-JP" altLang="en-US" dirty="0"/>
                  <a:t>という英語は</a:t>
                </a:r>
                <a:r>
                  <a:rPr lang="en-US" altLang="ja-JP" dirty="0"/>
                  <a:t>｢</a:t>
                </a:r>
                <a:r>
                  <a:rPr lang="ja-JP" altLang="en-US" dirty="0"/>
                  <a:t>統合する</a:t>
                </a:r>
                <a:r>
                  <a:rPr lang="en-US" altLang="ja-JP" dirty="0"/>
                  <a:t>｣｢</a:t>
                </a:r>
                <a:r>
                  <a:rPr lang="ja-JP" altLang="en-US" dirty="0"/>
                  <a:t>積分する</a:t>
                </a:r>
                <a:r>
                  <a:rPr lang="en-US" altLang="ja-JP" dirty="0"/>
                  <a:t>｣</a:t>
                </a:r>
                <a:r>
                  <a:rPr lang="ja-JP" altLang="en-US" dirty="0"/>
                  <a:t>どちらの意味にもなるが、日本語には両方を一語で表す言葉がない。</a:t>
                </a:r>
                <a:r>
                  <a:rPr lang="en-US" altLang="ja-JP" dirty="0"/>
                  <a:t>｢</a:t>
                </a:r>
                <a:r>
                  <a:rPr lang="ja-JP" altLang="en-US" dirty="0"/>
                  <a:t>積分する」の意味合いを込めて、ここでは</a:t>
                </a:r>
                <a:r>
                  <a:rPr lang="en-US" altLang="ja-JP" dirty="0"/>
                  <a:t>｢</a:t>
                </a:r>
                <a:r>
                  <a:rPr lang="ja-JP" altLang="en-US" dirty="0"/>
                  <a:t>人と人との仲を高次統合する</a:t>
                </a:r>
                <a:r>
                  <a:rPr lang="en-US" altLang="ja-JP" dirty="0"/>
                  <a:t>｣</a:t>
                </a:r>
                <a:r>
                  <a:rPr lang="ja-JP" altLang="en-US" dirty="0"/>
                  <a:t>と造語しておいた。</a:t>
                </a:r>
                <a:endParaRPr kumimoji="1" lang="en-US" altLang="ja-JP" dirty="0"/>
              </a:p>
              <a:p>
                <a:pPr algn="just"/>
                <a:endParaRPr lang="en-US" altLang="ja-JP" dirty="0"/>
              </a:p>
              <a:p>
                <a:pPr algn="just"/>
                <a:r>
                  <a:rPr kumimoji="1" lang="en-US" altLang="ja-JP" dirty="0"/>
                  <a:t>｢</a:t>
                </a:r>
                <a:r>
                  <a:rPr kumimoji="1" lang="ja-JP" altLang="en-US" dirty="0"/>
                  <a:t>統合</a:t>
                </a:r>
                <a:r>
                  <a:rPr kumimoji="1" lang="en-US" altLang="ja-JP" dirty="0"/>
                  <a:t>｣</a:t>
                </a:r>
                <a:r>
                  <a:rPr kumimoji="1" lang="ja-JP" altLang="en-US" dirty="0"/>
                  <a:t>と</a:t>
                </a:r>
                <a:r>
                  <a:rPr kumimoji="1" lang="en-US" altLang="ja-JP" dirty="0"/>
                  <a:t>｢</a:t>
                </a:r>
                <a:r>
                  <a:rPr kumimoji="1" lang="ja-JP" altLang="en-US" dirty="0"/>
                  <a:t>積分</a:t>
                </a:r>
                <a:r>
                  <a:rPr kumimoji="1" lang="en-US" altLang="ja-JP" dirty="0"/>
                  <a:t>｣</a:t>
                </a:r>
                <a:r>
                  <a:rPr kumimoji="1" lang="ja-JP" altLang="en-US" dirty="0"/>
                  <a:t>の違いは、数学でいうと</a:t>
                </a:r>
                <a:r>
                  <a:rPr kumimoji="1" lang="en-US" altLang="ja-JP" dirty="0"/>
                  <a:t>Σ(</a:t>
                </a:r>
                <a:r>
                  <a:rPr kumimoji="1" lang="ja-JP" altLang="en-US" dirty="0"/>
                  <a:t>シグマ</a:t>
                </a:r>
                <a:r>
                  <a:rPr kumimoji="1" lang="en-US" altLang="ja-JP" dirty="0"/>
                  <a:t>)</a:t>
                </a:r>
                <a:r>
                  <a:rPr kumimoji="1" lang="ja-JP" altLang="en-US" dirty="0"/>
                  <a:t>と∫</a:t>
                </a:r>
                <a:r>
                  <a:rPr kumimoji="1" lang="en-US" altLang="ja-JP" dirty="0"/>
                  <a:t>(</a:t>
                </a:r>
                <a:r>
                  <a:rPr kumimoji="1" lang="ja-JP" altLang="en-US" dirty="0"/>
                  <a:t>インテグラル</a:t>
                </a:r>
                <a:r>
                  <a:rPr kumimoji="1" lang="en-US" altLang="ja-JP" dirty="0"/>
                  <a:t>)</a:t>
                </a:r>
                <a:r>
                  <a:rPr kumimoji="1" lang="ja-JP" altLang="en-US" dirty="0"/>
                  <a:t>の違いと言って良いだろう。次元 </a:t>
                </a:r>
                <a:r>
                  <a:rPr kumimoji="1" lang="en-US" altLang="ja-JP" dirty="0"/>
                  <a:t>(dimension)</a:t>
                </a:r>
                <a:r>
                  <a:rPr kumimoji="1" lang="ja-JP" altLang="en-US" dirty="0"/>
                  <a:t>の変化を、</a:t>
                </a:r>
                <a:r>
                  <a:rPr lang="en-US" altLang="ja-JP" dirty="0"/>
                  <a:t>Σ(</a:t>
                </a:r>
                <a:r>
                  <a:rPr lang="ja-JP" altLang="en-US" dirty="0"/>
                  <a:t>シグマ</a:t>
                </a:r>
                <a:r>
                  <a:rPr lang="en-US" altLang="ja-JP" dirty="0"/>
                  <a:t>)</a:t>
                </a:r>
                <a:r>
                  <a:rPr lang="ja-JP" altLang="en-US" dirty="0"/>
                  <a:t>は生み出さないが∫</a:t>
                </a:r>
                <a:r>
                  <a:rPr lang="en-US" altLang="ja-JP" dirty="0"/>
                  <a:t>(</a:t>
                </a:r>
                <a:r>
                  <a:rPr lang="ja-JP" altLang="en-US" dirty="0"/>
                  <a:t>インテグラル</a:t>
                </a:r>
                <a:r>
                  <a:rPr lang="en-US" altLang="ja-JP" dirty="0"/>
                  <a:t>)</a:t>
                </a:r>
                <a:r>
                  <a:rPr lang="ja-JP" altLang="en-US" dirty="0"/>
                  <a:t>は生み出す。例えば、</a:t>
                </a:r>
                <a:endParaRPr kumimoji="1" lang="en-US" altLang="ja-JP" dirty="0"/>
              </a:p>
              <a:p>
                <a:pPr marL="288000"/>
                <a:r>
                  <a:rPr lang="en-US" altLang="ja-JP" i="0">
                    <a:latin typeface="Cambria Math" panose="02040503050406030204" pitchFamily="18" charset="0"/>
                  </a:rPr>
                  <a:t>∑</a:t>
                </a:r>
                <a:r>
                  <a:rPr lang="en-US" altLang="ja-JP" b="0" i="0">
                    <a:latin typeface="Cambria Math" panose="02040503050406030204" pitchFamily="18" charset="0"/>
                  </a:rPr>
                  <a:t>_(𝑛=1)^3▒〖</a:t>
                </a:r>
                <a:r>
                  <a:rPr lang="en-US" altLang="ja-JP" i="0">
                    <a:latin typeface="Cambria Math" panose="02040503050406030204" pitchFamily="18" charset="0"/>
                  </a:rPr>
                  <a:t>𝑛 [𝑚𝑒𝑡𝑒𝑟] </a:t>
                </a:r>
                <a:r>
                  <a:rPr lang="en-US" altLang="ja-JP" b="0" i="0">
                    <a:latin typeface="Cambria Math" panose="02040503050406030204" pitchFamily="18" charset="0"/>
                  </a:rPr>
                  <a:t>〗=</a:t>
                </a:r>
                <a:r>
                  <a:rPr lang="en-US" altLang="ja-JP" i="0">
                    <a:latin typeface="Cambria Math" panose="02040503050406030204" pitchFamily="18" charset="0"/>
                  </a:rPr>
                  <a:t>1[𝑚𝑒𝑡𝑒𝑟]+2[𝑚𝑒𝑡𝑒𝑟]+3[𝑚𝑒𝑡𝑒𝑟]=6[𝑚𝑒𝑡𝑒𝑟]</a:t>
                </a:r>
                <a:endParaRPr lang="en-US" altLang="ja-JP" dirty="0"/>
              </a:p>
              <a:p>
                <a:pPr marL="288000"/>
                <a:r>
                  <a:rPr lang="en-US" altLang="ja-JP" i="0">
                    <a:latin typeface="Cambria Math" panose="02040503050406030204" pitchFamily="18" charset="0"/>
                  </a:rPr>
                  <a:t>∫_0^2</a:t>
                </a:r>
                <a:r>
                  <a:rPr lang="en-US" altLang="ja-JP" b="0" i="0">
                    <a:latin typeface="Cambria Math" panose="02040503050406030204" pitchFamily="18" charset="0"/>
                  </a:rPr>
                  <a:t>▒〖</a:t>
                </a:r>
                <a:r>
                  <a:rPr lang="en-US" altLang="ja-JP" i="0">
                    <a:latin typeface="Cambria Math" panose="02040503050406030204" pitchFamily="18" charset="0"/>
                  </a:rPr>
                  <a:t>𝑥</a:t>
                </a:r>
                <a:r>
                  <a:rPr lang="en-US" altLang="ja-JP" b="0" i="0">
                    <a:latin typeface="Cambria Math" panose="02040503050406030204" pitchFamily="18" charset="0"/>
                  </a:rPr>
                  <a:t> 𝑑𝑥〗</a:t>
                </a:r>
                <a:r>
                  <a:rPr lang="en-US" altLang="ja-JP" i="0">
                    <a:latin typeface="Cambria Math" panose="02040503050406030204" pitchFamily="18" charset="0"/>
                  </a:rPr>
                  <a:t>=[𝑥^2/2]_(𝑥=0)^(𝑥=2) [meter^2 ]=2[meter^2 ]</a:t>
                </a:r>
                <a:r>
                  <a:rPr lang="en-US" altLang="ja-JP" b="0" i="0">
                    <a:latin typeface="Cambria Math" panose="02040503050406030204" pitchFamily="18" charset="0"/>
                  </a:rPr>
                  <a:t>−0</a:t>
                </a:r>
                <a:r>
                  <a:rPr lang="en-US" altLang="ja-JP" i="0">
                    <a:latin typeface="Cambria Math" panose="02040503050406030204" pitchFamily="18" charset="0"/>
                  </a:rPr>
                  <a:t>[meter^2 ]</a:t>
                </a:r>
                <a:r>
                  <a:rPr lang="en-US" altLang="ja-JP" b="0" i="0">
                    <a:latin typeface="Cambria Math" panose="02040503050406030204" pitchFamily="18" charset="0"/>
                  </a:rPr>
                  <a:t>=</a:t>
                </a:r>
                <a:r>
                  <a:rPr lang="en-US" altLang="ja-JP" i="0">
                    <a:latin typeface="Cambria Math" panose="02040503050406030204" pitchFamily="18" charset="0"/>
                  </a:rPr>
                  <a:t>2[meter^2 ]</a:t>
                </a:r>
                <a:r>
                  <a:rPr lang="ja-JP" altLang="en-US" i="0" dirty="0">
                    <a:latin typeface="Cambria Math" panose="02040503050406030204" pitchFamily="18" charset="0"/>
                  </a:rPr>
                  <a:t>"　　ただし</a:t>
                </a:r>
                <a:r>
                  <a:rPr lang="en-US" altLang="ja-JP" i="0">
                    <a:latin typeface="Cambria Math" panose="02040503050406030204" pitchFamily="18" charset="0"/>
                  </a:rPr>
                  <a:t>" 𝑥 </a:t>
                </a:r>
                <a:r>
                  <a:rPr lang="ja-JP" altLang="en-US" i="0" dirty="0">
                    <a:latin typeface="Cambria Math" panose="02040503050406030204" pitchFamily="18" charset="0"/>
                  </a:rPr>
                  <a:t>"の単位は</a:t>
                </a:r>
                <a:r>
                  <a:rPr lang="en-US" altLang="ja-JP" i="0" dirty="0">
                    <a:latin typeface="Cambria Math" panose="02040503050406030204" pitchFamily="18" charset="0"/>
                  </a:rPr>
                  <a:t>meter</a:t>
                </a:r>
                <a:r>
                  <a:rPr lang="ja-JP" altLang="en-US" i="0" dirty="0"/>
                  <a:t>"</a:t>
                </a:r>
                <a:endParaRPr lang="en-US" altLang="ja-JP" dirty="0"/>
              </a:p>
              <a:p>
                <a:endParaRPr lang="en-US" altLang="ja-JP" dirty="0"/>
              </a:p>
              <a:p>
                <a:pPr algn="just"/>
                <a:r>
                  <a:rPr lang="ja-JP" altLang="en-US" dirty="0"/>
                  <a:t>という具合に、</a:t>
                </a:r>
                <a:r>
                  <a:rPr lang="en-US" altLang="ja-JP" dirty="0"/>
                  <a:t>Σ(</a:t>
                </a:r>
                <a:r>
                  <a:rPr lang="ja-JP" altLang="en-US" dirty="0"/>
                  <a:t>シグマ</a:t>
                </a:r>
                <a:r>
                  <a:rPr lang="en-US" altLang="ja-JP" dirty="0"/>
                  <a:t>)</a:t>
                </a:r>
                <a:r>
                  <a:rPr lang="ja-JP" altLang="en-US" dirty="0"/>
                  <a:t>では単位がメートルのまま変化しないが、∫</a:t>
                </a:r>
                <a:r>
                  <a:rPr lang="en-US" altLang="ja-JP" dirty="0"/>
                  <a:t>(</a:t>
                </a:r>
                <a:r>
                  <a:rPr lang="ja-JP" altLang="en-US" dirty="0"/>
                  <a:t>インテグラル</a:t>
                </a:r>
                <a:r>
                  <a:rPr lang="en-US" altLang="ja-JP" dirty="0"/>
                  <a:t>)</a:t>
                </a:r>
                <a:r>
                  <a:rPr lang="ja-JP" altLang="en-US" dirty="0"/>
                  <a:t>では単位がメートルから平方メートルへ次元が上がる。これが、造語</a:t>
                </a:r>
                <a:r>
                  <a:rPr lang="en-US" altLang="ja-JP" dirty="0"/>
                  <a:t>｢</a:t>
                </a:r>
                <a:r>
                  <a:rPr lang="ja-JP" altLang="en-US" dirty="0"/>
                  <a:t>高次統合</a:t>
                </a:r>
                <a:r>
                  <a:rPr lang="en-US" altLang="ja-JP" dirty="0"/>
                  <a:t>｣</a:t>
                </a:r>
                <a:r>
                  <a:rPr lang="ja-JP" altLang="en-US" dirty="0"/>
                  <a:t>の</a:t>
                </a:r>
                <a:r>
                  <a:rPr lang="en-US" altLang="ja-JP" dirty="0"/>
                  <a:t>｢</a:t>
                </a:r>
                <a:r>
                  <a:rPr lang="ja-JP" altLang="en-US" dirty="0"/>
                  <a:t>高次</a:t>
                </a:r>
                <a:r>
                  <a:rPr lang="en-US" altLang="ja-JP" dirty="0"/>
                  <a:t>｣</a:t>
                </a:r>
                <a:r>
                  <a:rPr lang="ja-JP" altLang="en-US" dirty="0"/>
                  <a:t>の意味合い。</a:t>
                </a:r>
                <a:endParaRPr lang="en-US" altLang="ja-JP" dirty="0"/>
              </a:p>
              <a:p>
                <a:pPr algn="just"/>
                <a:endParaRPr lang="en-US" altLang="ja-JP" dirty="0"/>
              </a:p>
              <a:p>
                <a:pPr algn="just"/>
                <a:r>
                  <a:rPr lang="ja-JP" altLang="en-US" dirty="0"/>
                  <a:t>教皇は</a:t>
                </a:r>
                <a:r>
                  <a:rPr lang="en-US" altLang="ja-JP" dirty="0"/>
                  <a:t>integral human development</a:t>
                </a:r>
                <a:r>
                  <a:rPr lang="ja-JP" altLang="en-US" dirty="0"/>
                  <a:t>という言葉で、人間社会の次元を上げようと考えているのだろう。</a:t>
                </a:r>
                <a:r>
                  <a:rPr lang="en-US" altLang="ja-JP" dirty="0"/>
                  <a:t>｢</a:t>
                </a:r>
                <a:r>
                  <a:rPr lang="ja-JP" altLang="en-US" dirty="0"/>
                  <a:t>次元を上げる」とはどういうことか。それは本スライドや前スライド、または、</a:t>
                </a:r>
                <a:r>
                  <a:rPr lang="ja-JP" altLang="en-US" dirty="0">
                    <a:hlinkClick r:id="rId5"/>
                  </a:rPr>
                  <a:t>発足の辞</a:t>
                </a:r>
                <a:r>
                  <a:rPr lang="ja-JP" altLang="en-US" dirty="0"/>
                  <a:t>を読んで掴んで頂きたい。イメージとしては地上の国ではなく</a:t>
                </a:r>
                <a:r>
                  <a:rPr lang="ja-JP" altLang="en-US" u="sng" dirty="0"/>
                  <a:t>神の国を目指す</a:t>
                </a:r>
                <a:r>
                  <a:rPr lang="ja-JP" altLang="en-US" dirty="0"/>
                  <a:t>ということだろう。</a:t>
                </a:r>
                <a:endParaRPr lang="en-US" altLang="ja-JP" dirty="0"/>
              </a:p>
              <a:p>
                <a:pPr algn="just"/>
                <a:endParaRPr lang="en-US" altLang="ja-JP" dirty="0"/>
              </a:p>
              <a:p>
                <a:pPr algn="just"/>
                <a:r>
                  <a:rPr lang="en-US" altLang="ja-JP" dirty="0">
                    <a:hlinkClick r:id="rId6" action="ppaction://hlinksldjump"/>
                  </a:rPr>
                  <a:t>14</a:t>
                </a:r>
                <a:r>
                  <a:rPr lang="ja-JP" altLang="en-US" dirty="0">
                    <a:hlinkClick r:id="rId6" action="ppaction://hlinksldjump"/>
                  </a:rPr>
                  <a:t>頁</a:t>
                </a:r>
                <a:r>
                  <a:rPr lang="ja-JP" altLang="en-US" dirty="0"/>
                  <a:t>に挙げる</a:t>
                </a:r>
                <a:r>
                  <a:rPr lang="en-US" altLang="ja-JP" dirty="0"/>
                  <a:t>EG</a:t>
                </a:r>
                <a:r>
                  <a:rPr lang="ja-JP" altLang="en-US" dirty="0"/>
                  <a:t>四原則</a:t>
                </a:r>
                <a:r>
                  <a:rPr lang="ja-JP" altLang="ja-JP" dirty="0"/>
                  <a:t>４</a:t>
                </a:r>
                <a:r>
                  <a:rPr lang="en-US" altLang="ja-JP" dirty="0"/>
                  <a:t>. </a:t>
                </a:r>
                <a:r>
                  <a:rPr lang="en-US" altLang="ja-JP" i="1" dirty="0"/>
                  <a:t>The whole is greater than the part </a:t>
                </a:r>
                <a:r>
                  <a:rPr lang="ja-JP" altLang="en-US" dirty="0"/>
                  <a:t>をここにも挙げておく。</a:t>
                </a:r>
                <a:endParaRPr lang="ja-JP" altLang="ja-JP" dirty="0"/>
              </a:p>
              <a:p>
                <a:pPr algn="just"/>
                <a:r>
                  <a:rPr lang="en-US" altLang="ja-JP" dirty="0"/>
                  <a:t>235.</a:t>
                </a:r>
                <a:r>
                  <a:rPr lang="ja-JP" altLang="ja-JP" dirty="0"/>
                  <a:t>　完全全体は部分を超え、部分の総和をも超えるものです。ですから、限定された個々の疑問にあまり拘泥してはいけません。私達全体の益となる、より大きな善が見えるように常に地平を拡げねばなりません。ただ、何かから逃れたり、何かを根絶やしにすることなく地平を拡げねばなりません。即ち、神の賜物である私達の故郷の肥沃な土壌と歴史にシッカリと根を張る必要があります。近隣の小さい範囲で自分を活かすときも、大きい視野を持ちましょう。</a:t>
                </a:r>
                <a:r>
                  <a:rPr lang="ja-JP" altLang="en-US" dirty="0"/>
                  <a:t>また</a:t>
                </a:r>
                <a:r>
                  <a:rPr lang="ja-JP" altLang="ja-JP" dirty="0"/>
                  <a:t>、或る一つの共同体において全身全霊で生涯を送る</a:t>
                </a:r>
                <a:r>
                  <a:rPr lang="en-US" altLang="ja-JP" dirty="0"/>
                  <a:t>people</a:t>
                </a:r>
                <a:r>
                  <a:rPr lang="ja-JP" altLang="ja-JP" dirty="0"/>
                  <a:t>も、自らの</a:t>
                </a:r>
                <a:r>
                  <a:rPr lang="en-US" altLang="ja-JP" dirty="0"/>
                  <a:t>identity</a:t>
                </a:r>
                <a:r>
                  <a:rPr lang="ja-JP" altLang="ja-JP" dirty="0"/>
                  <a:t>を隠す必要も自分の個性を失う必要もありません。むしろこの時私達は</a:t>
                </a:r>
                <a:r>
                  <a:rPr lang="en-US" altLang="ja-JP" dirty="0"/>
                  <a:t>personal growth</a:t>
                </a:r>
                <a:r>
                  <a:rPr lang="ja-JP" altLang="ja-JP" dirty="0"/>
                  <a:t>のための新たな血脈を受けるのです。グローバルなことは息が詰まると必ずしも言えませんし、個別的なことは不毛だと必ずしも</a:t>
                </a:r>
                <a:r>
                  <a:rPr lang="ja-JP" altLang="ja-JP"/>
                  <a:t>言えません。</a:t>
                </a:r>
                <a:endParaRPr lang="ja-JP" altLang="en-US" dirty="0"/>
              </a:p>
              <a:p>
                <a:endParaRPr kumimoji="1" lang="en-US" altLang="ja-JP" dirty="0"/>
              </a:p>
            </p:txBody>
          </p:sp>
        </mc:Fallback>
      </mc:AlternateContent>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12</a:t>
            </a:fld>
            <a:endParaRPr lang="ja-JP" altLang="en-US" dirty="0"/>
          </a:p>
        </p:txBody>
      </p:sp>
    </p:spTree>
    <p:extLst>
      <p:ext uri="{BB962C8B-B14F-4D97-AF65-F5344CB8AC3E}">
        <p14:creationId xmlns:p14="http://schemas.microsoft.com/office/powerpoint/2010/main" val="337717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r>
              <a:rPr kumimoji="1" lang="ja-JP" altLang="en-US" dirty="0"/>
              <a:t>最後に、教皇の主張のまとめとして</a:t>
            </a:r>
            <a:r>
              <a:rPr kumimoji="1" lang="en-US" altLang="ja-JP" dirty="0"/>
              <a:t>EG</a:t>
            </a:r>
            <a:r>
              <a:rPr kumimoji="1" lang="ja-JP" altLang="en-US" dirty="0"/>
              <a:t>四原則を挙げる。半訳を次頁に掲載した。</a:t>
            </a:r>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13</a:t>
            </a:fld>
            <a:endParaRPr lang="ja-JP" altLang="en-US" dirty="0"/>
          </a:p>
        </p:txBody>
      </p:sp>
    </p:spTree>
    <p:extLst>
      <p:ext uri="{BB962C8B-B14F-4D97-AF65-F5344CB8AC3E}">
        <p14:creationId xmlns:p14="http://schemas.microsoft.com/office/powerpoint/2010/main" val="21237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14</a:t>
            </a:fld>
            <a:endParaRPr lang="ja-JP" altLang="en-US" dirty="0"/>
          </a:p>
        </p:txBody>
      </p:sp>
      <p:sp>
        <p:nvSpPr>
          <p:cNvPr id="6" name="スライド イメージ プレースホルダー 5"/>
          <p:cNvSpPr>
            <a:spLocks noGrp="1" noRot="1" noChangeAspect="1"/>
          </p:cNvSpPr>
          <p:nvPr>
            <p:ph type="sldImg"/>
          </p:nvPr>
        </p:nvSpPr>
        <p:spPr>
          <a:xfrm>
            <a:off x="1033463" y="0"/>
            <a:ext cx="4764087" cy="3573463"/>
          </a:xfrm>
        </p:spPr>
      </p:sp>
      <p:sp>
        <p:nvSpPr>
          <p:cNvPr id="7" name="ノート プレースホルダー 6"/>
          <p:cNvSpPr>
            <a:spLocks noGrp="1"/>
          </p:cNvSpPr>
          <p:nvPr>
            <p:ph type="body" idx="1"/>
          </p:nvPr>
        </p:nvSpPr>
        <p:spPr/>
        <p:txBody>
          <a:bodyPr/>
          <a:lstStyle/>
          <a:p>
            <a:pPr algn="just"/>
            <a:r>
              <a:rPr kumimoji="1" lang="ja-JP" altLang="en-US" dirty="0"/>
              <a:t>原則</a:t>
            </a:r>
            <a:r>
              <a:rPr kumimoji="1" lang="en-US" altLang="ja-JP" dirty="0"/>
              <a:t>3.4.</a:t>
            </a:r>
            <a:r>
              <a:rPr kumimoji="1" lang="ja-JP" altLang="en-US" dirty="0"/>
              <a:t>については既に述べたので、ここでは原則</a:t>
            </a:r>
            <a:r>
              <a:rPr kumimoji="1" lang="en-US" altLang="ja-JP" dirty="0"/>
              <a:t>1.2.</a:t>
            </a:r>
            <a:r>
              <a:rPr kumimoji="1" lang="ja-JP" altLang="en-US" dirty="0"/>
              <a:t>について説明する。</a:t>
            </a:r>
            <a:endParaRPr kumimoji="1" lang="en-US" altLang="ja-JP" dirty="0"/>
          </a:p>
          <a:p>
            <a:pPr algn="just"/>
            <a:endParaRPr lang="en-US" altLang="ja-JP" dirty="0"/>
          </a:p>
          <a:p>
            <a:pPr algn="just"/>
            <a:r>
              <a:rPr kumimoji="1" lang="ja-JP" altLang="en-US" dirty="0"/>
              <a:t>原則</a:t>
            </a:r>
            <a:r>
              <a:rPr kumimoji="1" lang="en-US" altLang="ja-JP" dirty="0"/>
              <a:t>1.</a:t>
            </a:r>
            <a:r>
              <a:rPr kumimoji="1" lang="ja-JP" altLang="en-US" dirty="0"/>
              <a:t>について</a:t>
            </a:r>
            <a:r>
              <a:rPr lang="en-US" altLang="ja-JP" dirty="0"/>
              <a:t>Evangelii Gaudium</a:t>
            </a:r>
            <a:r>
              <a:rPr kumimoji="1" lang="ja-JP" altLang="en-US" dirty="0"/>
              <a:t>和訳本では誤訳が目立つ。特に、</a:t>
            </a:r>
            <a:r>
              <a:rPr kumimoji="1" lang="en-US" altLang="ja-JP" dirty="0"/>
              <a:t>people-building</a:t>
            </a:r>
            <a:r>
              <a:rPr kumimoji="1" lang="ja-JP" altLang="en-US" dirty="0"/>
              <a:t>を国民形成と誤訳しているのは看過できない。</a:t>
            </a:r>
            <a:r>
              <a:rPr kumimoji="1" lang="en-US" altLang="ja-JP" dirty="0"/>
              <a:t>Vatican the curia</a:t>
            </a:r>
            <a:r>
              <a:rPr kumimoji="1" lang="ja-JP" altLang="en-US" dirty="0"/>
              <a:t>で四面楚歌の憂き目にあっているフランシスコ教皇の、理解者を増やすべき</a:t>
            </a:r>
            <a:r>
              <a:rPr kumimoji="1" lang="en-US" altLang="ja-JP" dirty="0"/>
              <a:t>Evangelii Gaudium</a:t>
            </a:r>
            <a:r>
              <a:rPr kumimoji="1" lang="ja-JP" altLang="en-US" dirty="0"/>
              <a:t>和訳本が、これでは誤解者ないし</a:t>
            </a:r>
            <a:r>
              <a:rPr kumimoji="1" lang="en-US" altLang="ja-JP" dirty="0"/>
              <a:t>｢</a:t>
            </a:r>
            <a:r>
              <a:rPr kumimoji="1" lang="ja-JP" altLang="en-US" dirty="0"/>
              <a:t>理解できない</a:t>
            </a:r>
            <a:r>
              <a:rPr kumimoji="1" lang="en-US" altLang="ja-JP" dirty="0"/>
              <a:t>｣</a:t>
            </a:r>
            <a:r>
              <a:rPr kumimoji="1" lang="ja-JP" altLang="en-US" dirty="0"/>
              <a:t>と諦める者を増やしているだけではないだろうか。</a:t>
            </a:r>
            <a:endParaRPr kumimoji="1" lang="en-US" altLang="ja-JP" dirty="0"/>
          </a:p>
          <a:p>
            <a:pPr algn="just"/>
            <a:endParaRPr lang="en-US" altLang="ja-JP" dirty="0"/>
          </a:p>
          <a:p>
            <a:pPr algn="just"/>
            <a:r>
              <a:rPr lang="en-US" altLang="ja-JP" dirty="0"/>
              <a:t>Evangelii Gaudium</a:t>
            </a:r>
            <a:r>
              <a:rPr lang="ja-JP" altLang="en-US" dirty="0"/>
              <a:t>和訳本では、</a:t>
            </a:r>
            <a:r>
              <a:rPr lang="en-US" altLang="ja-JP" dirty="0"/>
              <a:t>｢Romano Guardini</a:t>
            </a:r>
            <a:r>
              <a:rPr lang="ja-JP" altLang="en-US" dirty="0"/>
              <a:t>の用意した基準</a:t>
            </a:r>
            <a:r>
              <a:rPr lang="en-US" altLang="ja-JP" dirty="0"/>
              <a:t>｣</a:t>
            </a:r>
            <a:r>
              <a:rPr lang="ja-JP" altLang="en-US" dirty="0"/>
              <a:t>の和訳は、彼の著書の和訳本</a:t>
            </a:r>
            <a:r>
              <a:rPr lang="en-US" altLang="ja-JP" dirty="0"/>
              <a:t>『</a:t>
            </a:r>
            <a:r>
              <a:rPr lang="ja-JP" altLang="en-US" dirty="0"/>
              <a:t>近代の終末</a:t>
            </a:r>
            <a:r>
              <a:rPr lang="en-US" altLang="ja-JP" dirty="0"/>
              <a:t>』(1968</a:t>
            </a:r>
            <a:r>
              <a:rPr lang="ja-JP" altLang="en-US" dirty="0"/>
              <a:t>年、</a:t>
            </a:r>
            <a:r>
              <a:rPr lang="en-US" altLang="ja-JP" dirty="0"/>
              <a:t>50</a:t>
            </a:r>
            <a:r>
              <a:rPr lang="ja-JP" altLang="en-US" dirty="0"/>
              <a:t>年前</a:t>
            </a:r>
            <a:r>
              <a:rPr lang="en-US" altLang="ja-JP" dirty="0"/>
              <a:t>)</a:t>
            </a:r>
            <a:r>
              <a:rPr lang="ja-JP" altLang="en-US" dirty="0"/>
              <a:t>からそのまま転載している。</a:t>
            </a:r>
            <a:r>
              <a:rPr lang="en-US" altLang="ja-JP" dirty="0"/>
              <a:t>capacity</a:t>
            </a:r>
            <a:r>
              <a:rPr lang="ja-JP" altLang="en-US" dirty="0"/>
              <a:t>を</a:t>
            </a:r>
            <a:r>
              <a:rPr lang="en-US" altLang="ja-JP" dirty="0"/>
              <a:t>｢</a:t>
            </a:r>
            <a:r>
              <a:rPr lang="ja-JP" altLang="en-US" dirty="0"/>
              <a:t>可能性</a:t>
            </a:r>
            <a:r>
              <a:rPr lang="en-US" altLang="ja-JP" dirty="0"/>
              <a:t>｣</a:t>
            </a:r>
            <a:r>
              <a:rPr lang="ja-JP" altLang="en-US" dirty="0"/>
              <a:t>と訳している。冒頭で述べたように、ここ</a:t>
            </a:r>
            <a:r>
              <a:rPr lang="en-US" altLang="ja-JP" dirty="0"/>
              <a:t>50</a:t>
            </a:r>
            <a:r>
              <a:rPr lang="ja-JP" altLang="en-US" dirty="0"/>
              <a:t>年でのカトリック社会思想</a:t>
            </a:r>
            <a:r>
              <a:rPr lang="en-US" altLang="ja-JP" dirty="0"/>
              <a:t>(CST)</a:t>
            </a:r>
            <a:r>
              <a:rPr lang="ja-JP" altLang="en-US" dirty="0"/>
              <a:t>の進歩は大きい。</a:t>
            </a:r>
            <a:r>
              <a:rPr lang="en-US" altLang="ja-JP" dirty="0"/>
              <a:t>CST</a:t>
            </a:r>
            <a:r>
              <a:rPr lang="ja-JP" altLang="en-US" dirty="0"/>
              <a:t>では既に、人間能力が整理され、</a:t>
            </a:r>
            <a:r>
              <a:rPr lang="en-US" altLang="ja-JP" dirty="0"/>
              <a:t>capacity, capability, ability</a:t>
            </a:r>
            <a:r>
              <a:rPr lang="ja-JP" altLang="en-US" dirty="0"/>
              <a:t>の三分類となっている。もし日本語を使いたいならば、訳語を定める必要があるだろう。例えば</a:t>
            </a:r>
            <a:r>
              <a:rPr lang="en-US" altLang="ja-JP" dirty="0"/>
              <a:t>｢</a:t>
            </a:r>
            <a:r>
              <a:rPr lang="ja-JP" altLang="en-US" dirty="0"/>
              <a:t>潜在能力</a:t>
            </a:r>
            <a:r>
              <a:rPr lang="en-US" altLang="ja-JP" dirty="0"/>
              <a:t>｣｢</a:t>
            </a:r>
            <a:r>
              <a:rPr lang="ja-JP" altLang="en-US" dirty="0"/>
              <a:t>特有能力</a:t>
            </a:r>
            <a:r>
              <a:rPr lang="en-US" altLang="ja-JP" dirty="0"/>
              <a:t>｣｢</a:t>
            </a:r>
            <a:r>
              <a:rPr lang="ja-JP" altLang="en-US" dirty="0"/>
              <a:t>一般能力</a:t>
            </a:r>
            <a:r>
              <a:rPr lang="en-US" altLang="ja-JP" dirty="0"/>
              <a:t>｣</a:t>
            </a:r>
            <a:r>
              <a:rPr lang="ja-JP" altLang="en-US" dirty="0"/>
              <a:t>とするのも一案。</a:t>
            </a:r>
            <a:endParaRPr lang="en-US" altLang="ja-JP" dirty="0"/>
          </a:p>
          <a:p>
            <a:pPr algn="just"/>
            <a:endParaRPr lang="en-US" altLang="ja-JP" dirty="0"/>
          </a:p>
          <a:p>
            <a:pPr algn="just"/>
            <a:r>
              <a:rPr lang="en-US" altLang="ja-JP" dirty="0"/>
              <a:t>human existence</a:t>
            </a:r>
            <a:r>
              <a:rPr lang="ja-JP" altLang="en-US" dirty="0"/>
              <a:t>を人間的実存と</a:t>
            </a:r>
            <a:r>
              <a:rPr lang="en-US" altLang="ja-JP" dirty="0"/>
              <a:t>Evangelii Gaudium</a:t>
            </a:r>
            <a:r>
              <a:rPr lang="ja-JP" altLang="en-US" dirty="0"/>
              <a:t>和訳本では和訳している。</a:t>
            </a:r>
            <a:r>
              <a:rPr lang="en-US" altLang="ja-JP" dirty="0"/>
              <a:t>human</a:t>
            </a:r>
            <a:r>
              <a:rPr lang="ja-JP" altLang="en-US" dirty="0"/>
              <a:t>と</a:t>
            </a:r>
            <a:r>
              <a:rPr lang="en-US" altLang="ja-JP" dirty="0"/>
              <a:t>people</a:t>
            </a:r>
            <a:r>
              <a:rPr lang="ja-JP" altLang="en-US" dirty="0"/>
              <a:t>を列記するこの原則の特徴をもう少し分かりやすくするために、</a:t>
            </a:r>
            <a:r>
              <a:rPr lang="en-US" altLang="ja-JP" dirty="0"/>
              <a:t>human</a:t>
            </a:r>
            <a:r>
              <a:rPr lang="ja-JP" altLang="en-US" dirty="0"/>
              <a:t>と</a:t>
            </a:r>
            <a:r>
              <a:rPr lang="en-US" altLang="ja-JP" dirty="0"/>
              <a:t>person</a:t>
            </a:r>
            <a:r>
              <a:rPr lang="ja-JP" altLang="en-US" dirty="0"/>
              <a:t>の違いが分かる用語を新しく作るか、詳しい訳注を設けるか検討すべきだろう。英語のままが良いのではと思うが。</a:t>
            </a:r>
            <a:endParaRPr lang="en-US" altLang="ja-JP" dirty="0"/>
          </a:p>
          <a:p>
            <a:pPr algn="just"/>
            <a:endParaRPr lang="en-US" altLang="ja-JP" dirty="0"/>
          </a:p>
          <a:p>
            <a:pPr algn="just"/>
            <a:r>
              <a:rPr lang="ja-JP" altLang="en-US" dirty="0"/>
              <a:t>原則</a:t>
            </a:r>
            <a:r>
              <a:rPr lang="en-US" altLang="ja-JP" dirty="0"/>
              <a:t>2.</a:t>
            </a:r>
            <a:r>
              <a:rPr lang="ja-JP" altLang="en-US" dirty="0"/>
              <a:t>については、</a:t>
            </a:r>
            <a:r>
              <a:rPr lang="en-US" altLang="ja-JP" dirty="0"/>
              <a:t>reality</a:t>
            </a:r>
            <a:r>
              <a:rPr lang="ja-JP" altLang="en-US" dirty="0"/>
              <a:t>の持つ意味が、量子論や</a:t>
            </a:r>
            <a:r>
              <a:rPr lang="en-US" altLang="ja-JP" dirty="0"/>
              <a:t>framing</a:t>
            </a:r>
            <a:r>
              <a:rPr lang="ja-JP" altLang="en-US" dirty="0"/>
              <a:t>研究の進展によって、現在大きく変化していることを考慮して和訳をするべきだと思う。現代社会で起こる</a:t>
            </a:r>
            <a:r>
              <a:rPr lang="en-US" altLang="ja-JP" dirty="0"/>
              <a:t>conflicts</a:t>
            </a:r>
            <a:r>
              <a:rPr lang="ja-JP" altLang="en-US" dirty="0"/>
              <a:t>の範囲と深さを踏まえる上で、量子論や</a:t>
            </a:r>
            <a:r>
              <a:rPr lang="en-US" altLang="ja-JP" dirty="0"/>
              <a:t>framing</a:t>
            </a:r>
            <a:r>
              <a:rPr lang="ja-JP" altLang="en-US" dirty="0"/>
              <a:t>研究だけでなく今の現代社会で起きている様々な激烈な変化にアンテナを立てていることは、不可欠だと思う。</a:t>
            </a:r>
            <a:endParaRPr lang="en-US" altLang="ja-JP" dirty="0"/>
          </a:p>
          <a:p>
            <a:pPr algn="just"/>
            <a:endParaRPr lang="en-US" altLang="ja-JP" dirty="0"/>
          </a:p>
          <a:p>
            <a:pPr algn="just"/>
            <a:r>
              <a:rPr lang="ja-JP" altLang="en-US" dirty="0"/>
              <a:t>原則</a:t>
            </a:r>
            <a:r>
              <a:rPr lang="en-US" altLang="ja-JP" dirty="0"/>
              <a:t>2.</a:t>
            </a:r>
            <a:r>
              <a:rPr lang="ja-JP" altLang="en-US" dirty="0"/>
              <a:t>では</a:t>
            </a:r>
            <a:r>
              <a:rPr lang="en-US" altLang="ja-JP" dirty="0"/>
              <a:t>reality</a:t>
            </a:r>
            <a:r>
              <a:rPr lang="ja-JP" altLang="en-US" dirty="0"/>
              <a:t>が単数形になっていることに注意したい。量子論でいう所の「</a:t>
            </a:r>
            <a:r>
              <a:rPr lang="en-US" altLang="ja-JP" dirty="0"/>
              <a:t>quantum parallelism: </a:t>
            </a:r>
            <a:r>
              <a:rPr lang="ja-JP" altLang="en-US" dirty="0"/>
              <a:t>同一対象に対し同時進行する複数の</a:t>
            </a:r>
            <a:r>
              <a:rPr lang="en-US" altLang="ja-JP" dirty="0"/>
              <a:t>realities</a:t>
            </a:r>
            <a:r>
              <a:rPr lang="ja-JP" altLang="en-US" dirty="0"/>
              <a:t>」の内の</a:t>
            </a:r>
            <a:r>
              <a:rPr lang="en-US" altLang="ja-JP" dirty="0"/>
              <a:t>reality</a:t>
            </a:r>
            <a:r>
              <a:rPr lang="ja-JP" altLang="en-US" dirty="0"/>
              <a:t>ではなく、</a:t>
            </a:r>
            <a:r>
              <a:rPr lang="en-US" altLang="ja-JP" dirty="0"/>
              <a:t>｢</a:t>
            </a:r>
            <a:r>
              <a:rPr lang="ja-JP" altLang="en-US" dirty="0"/>
              <a:t>観測によって収縮</a:t>
            </a:r>
            <a:r>
              <a:rPr lang="en-US" altLang="ja-JP" dirty="0"/>
              <a:t>(collapse)</a:t>
            </a:r>
            <a:r>
              <a:rPr lang="ja-JP" altLang="en-US" dirty="0"/>
              <a:t>した一つの</a:t>
            </a:r>
            <a:r>
              <a:rPr lang="en-US" altLang="ja-JP" dirty="0"/>
              <a:t>reality</a:t>
            </a:r>
            <a:r>
              <a:rPr lang="ja-JP" altLang="en-US" dirty="0"/>
              <a:t>」を意図していると考えられる。</a:t>
            </a:r>
            <a:r>
              <a:rPr lang="en-US" altLang="ja-JP" dirty="0"/>
              <a:t>｢conflict</a:t>
            </a:r>
            <a:r>
              <a:rPr lang="ja-JP" altLang="en-US" dirty="0"/>
              <a:t>の局面に留まるならば、</a:t>
            </a:r>
            <a:r>
              <a:rPr lang="en-US" altLang="ja-JP" kern="100" dirty="0">
                <a:latin typeface="+mn-ea"/>
                <a:cs typeface="Times New Roman" panose="02020603050405020304" pitchFamily="18" charset="0"/>
              </a:rPr>
              <a:t> reality</a:t>
            </a:r>
            <a:r>
              <a:rPr lang="ja-JP" altLang="en-US" kern="100" dirty="0">
                <a:latin typeface="+mn-ea"/>
                <a:cs typeface="Times New Roman" panose="02020603050405020304" pitchFamily="18" charset="0"/>
              </a:rPr>
              <a:t>の深遠な</a:t>
            </a:r>
            <a:r>
              <a:rPr lang="en-US" altLang="ja-JP" kern="100" dirty="0">
                <a:latin typeface="+mn-ea"/>
                <a:cs typeface="Times New Roman" panose="02020603050405020304" pitchFamily="18" charset="0"/>
              </a:rPr>
              <a:t>unity</a:t>
            </a:r>
            <a:r>
              <a:rPr lang="ja-JP" altLang="en-US" kern="100" dirty="0">
                <a:latin typeface="+mn-ea"/>
                <a:cs typeface="Times New Roman" panose="02020603050405020304" pitchFamily="18" charset="0"/>
              </a:rPr>
              <a:t>に関して私達が持つ感覚が、</a:t>
            </a:r>
            <a:r>
              <a:rPr lang="ja-JP" altLang="ja-JP" kern="100" dirty="0">
                <a:latin typeface="+mn-ea"/>
                <a:cs typeface="Times New Roman" panose="02020603050405020304" pitchFamily="18" charset="0"/>
              </a:rPr>
              <a:t>失</a:t>
            </a:r>
            <a:r>
              <a:rPr lang="ja-JP" altLang="en-US" kern="100" dirty="0">
                <a:latin typeface="+mn-ea"/>
                <a:cs typeface="Times New Roman" panose="02020603050405020304" pitchFamily="18" charset="0"/>
              </a:rPr>
              <a:t>われてし</a:t>
            </a:r>
            <a:r>
              <a:rPr lang="ja-JP" altLang="ja-JP" kern="100" dirty="0">
                <a:latin typeface="+mn-ea"/>
                <a:cs typeface="Times New Roman" panose="02020603050405020304" pitchFamily="18" charset="0"/>
              </a:rPr>
              <a:t>まいます</a:t>
            </a:r>
            <a:r>
              <a:rPr lang="en-US" altLang="ja-JP" kern="100" dirty="0">
                <a:latin typeface="+mn-ea"/>
                <a:cs typeface="Times New Roman" panose="02020603050405020304" pitchFamily="18" charset="0"/>
              </a:rPr>
              <a:t>｣</a:t>
            </a:r>
            <a:r>
              <a:rPr lang="ja-JP" altLang="en-US" kern="100" dirty="0">
                <a:latin typeface="+mn-ea"/>
                <a:cs typeface="Times New Roman" panose="02020603050405020304" pitchFamily="18" charset="0"/>
              </a:rPr>
              <a:t>と述べる教皇は、量子論で言う所の参加者実在論</a:t>
            </a:r>
            <a:r>
              <a:rPr lang="en-US" altLang="ja-JP" kern="100" dirty="0">
                <a:latin typeface="+mn-ea"/>
                <a:cs typeface="Times New Roman" panose="02020603050405020304" pitchFamily="18" charset="0"/>
              </a:rPr>
              <a:t>(</a:t>
            </a:r>
            <a:r>
              <a:rPr lang="en-US" altLang="ja-JP" kern="100" dirty="0">
                <a:latin typeface="+mn-ea"/>
                <a:cs typeface="Times New Roman" panose="02020603050405020304" pitchFamily="18" charset="0"/>
                <a:hlinkClick r:id="rId3" action="ppaction://hlinksldjump"/>
              </a:rPr>
              <a:t>7</a:t>
            </a:r>
            <a:r>
              <a:rPr lang="ja-JP" altLang="en-US" kern="100" dirty="0">
                <a:latin typeface="+mn-ea"/>
                <a:cs typeface="Times New Roman" panose="02020603050405020304" pitchFamily="18" charset="0"/>
                <a:hlinkClick r:id="rId3" action="ppaction://hlinksldjump"/>
              </a:rPr>
              <a:t>頁</a:t>
            </a:r>
            <a:r>
              <a:rPr lang="ja-JP" altLang="en-US" kern="100" dirty="0">
                <a:latin typeface="+mn-ea"/>
                <a:cs typeface="Times New Roman" panose="02020603050405020304" pitchFamily="18" charset="0"/>
              </a:rPr>
              <a:t>の図の右側の人達</a:t>
            </a:r>
            <a:r>
              <a:rPr lang="en-US" altLang="ja-JP" kern="100" dirty="0">
                <a:latin typeface="+mn-ea"/>
                <a:cs typeface="Times New Roman" panose="02020603050405020304" pitchFamily="18" charset="0"/>
              </a:rPr>
              <a:t>)</a:t>
            </a:r>
            <a:r>
              <a:rPr lang="ja-JP" altLang="en-US" kern="100" dirty="0">
                <a:latin typeface="+mn-ea"/>
                <a:cs typeface="Times New Roman" panose="02020603050405020304" pitchFamily="18" charset="0"/>
              </a:rPr>
              <a:t>に属すると考えられる</a:t>
            </a:r>
            <a:r>
              <a:rPr lang="ja-JP" altLang="ja-JP" kern="100" dirty="0">
                <a:latin typeface="+mn-ea"/>
                <a:cs typeface="Times New Roman" panose="02020603050405020304" pitchFamily="18" charset="0"/>
              </a:rPr>
              <a:t>。</a:t>
            </a:r>
            <a:endParaRPr lang="en-US" altLang="ja-JP" dirty="0"/>
          </a:p>
          <a:p>
            <a:pPr algn="just"/>
            <a:endParaRPr lang="en-US" altLang="ja-JP" dirty="0"/>
          </a:p>
          <a:p>
            <a:pPr algn="just"/>
            <a:r>
              <a:rPr lang="ja-JP" altLang="en-US" dirty="0"/>
              <a:t>原則</a:t>
            </a:r>
            <a:r>
              <a:rPr lang="en-US" altLang="ja-JP" dirty="0"/>
              <a:t>3.4.</a:t>
            </a:r>
            <a:r>
              <a:rPr lang="ja-JP" altLang="en-US" dirty="0"/>
              <a:t>についても改めてここでもジックリとお読み頂きたい。</a:t>
            </a:r>
            <a:endParaRPr lang="en-US" altLang="ja-JP" dirty="0"/>
          </a:p>
          <a:p>
            <a:pPr algn="just"/>
            <a:r>
              <a:rPr lang="ja-JP" altLang="en-US" dirty="0"/>
              <a:t>これで</a:t>
            </a:r>
            <a:r>
              <a:rPr lang="en-US" altLang="ja-JP" dirty="0"/>
              <a:t>2018</a:t>
            </a:r>
            <a:r>
              <a:rPr lang="ja-JP" altLang="en-US" dirty="0"/>
              <a:t>第四回分科会の話題提供を終えます。ご静聴ありがとうございました。</a:t>
            </a:r>
            <a:endParaRPr lang="en-US" altLang="ja-JP" dirty="0"/>
          </a:p>
          <a:p>
            <a:pPr algn="just"/>
            <a:endParaRPr kumimoji="1" lang="en-US" altLang="ja-JP" dirty="0"/>
          </a:p>
          <a:p>
            <a:pPr algn="just"/>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69171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kumimoji="1" lang="en-US" altLang="ja-JP" dirty="0"/>
              <a:t>the capabilities(</a:t>
            </a:r>
            <a:r>
              <a:rPr kumimoji="1" lang="ja-JP" altLang="en-US" dirty="0"/>
              <a:t>その人に特有な能力</a:t>
            </a:r>
            <a:r>
              <a:rPr kumimoji="1" lang="en-US" altLang="ja-JP" dirty="0"/>
              <a:t>)</a:t>
            </a:r>
            <a:r>
              <a:rPr kumimoji="1" lang="ja-JP" altLang="en-US" dirty="0"/>
              <a:t>を社会展開して良いと理論立てする根拠と付帯条件をまとめた。根拠は、人間の地上世界存在が持つ超越的次元とそれに基づく</a:t>
            </a:r>
            <a:r>
              <a:rPr kumimoji="1" lang="en-US" altLang="ja-JP" dirty="0"/>
              <a:t>irreducible freedom</a:t>
            </a:r>
            <a:r>
              <a:rPr kumimoji="1" lang="ja-JP" altLang="en-US" dirty="0" err="1"/>
              <a:t>。</a:t>
            </a:r>
            <a:r>
              <a:rPr kumimoji="1" lang="ja-JP" altLang="en-US" dirty="0"/>
              <a:t>付帯条件は、共通善に関し一段感度を高めた応答責任</a:t>
            </a:r>
            <a:r>
              <a:rPr lang="ja-JP" altLang="en-US" dirty="0"/>
              <a:t>。</a:t>
            </a:r>
            <a:endParaRPr kumimoji="1" lang="en-US" altLang="ja-JP" dirty="0"/>
          </a:p>
          <a:p>
            <a:pPr algn="just"/>
            <a:endParaRPr lang="en-US" altLang="ja-JP" dirty="0"/>
          </a:p>
          <a:p>
            <a:pPr algn="just"/>
            <a:r>
              <a:rPr lang="ja-JP" altLang="en-US" dirty="0"/>
              <a:t>後者に関連するので</a:t>
            </a:r>
            <a:r>
              <a:rPr lang="en-US" altLang="ja-JP" u="sng" dirty="0">
                <a:hlinkClick r:id="rId3"/>
              </a:rPr>
              <a:t>第二回分科会資料</a:t>
            </a:r>
            <a:r>
              <a:rPr lang="en-US" altLang="ja-JP" dirty="0"/>
              <a:t>6</a:t>
            </a:r>
            <a:r>
              <a:rPr lang="ja-JP" altLang="en-US" dirty="0"/>
              <a:t>頁のノート記述を再掲する：　共通善に関し一段感度を高めた応答責任（</a:t>
            </a:r>
            <a:r>
              <a:rPr lang="en-US" altLang="ja-JP" dirty="0"/>
              <a:t>a greater sense of responsibility for the common good</a:t>
            </a:r>
            <a:r>
              <a:rPr lang="ja-JP" altLang="en-US" dirty="0"/>
              <a:t>）は、</a:t>
            </a:r>
            <a:r>
              <a:rPr lang="en-US" altLang="ja-JP" dirty="0"/>
              <a:t>1972</a:t>
            </a:r>
            <a:r>
              <a:rPr lang="ja-JP" altLang="en-US" dirty="0"/>
              <a:t>年にストックホルムで開催された国連人間環境会議で初めて出された概念。その会議から文言を拾うと：</a:t>
            </a:r>
            <a:endParaRPr lang="en-US" altLang="ja-JP" dirty="0"/>
          </a:p>
          <a:p>
            <a:pPr algn="just"/>
            <a:endParaRPr lang="en-US" altLang="ja-JP" dirty="0"/>
          </a:p>
          <a:p>
            <a:pPr algn="just"/>
            <a:r>
              <a:rPr lang="ja-JP" altLang="en-US" dirty="0"/>
              <a:t>　</a:t>
            </a:r>
            <a:r>
              <a:rPr lang="en-US" altLang="ja-JP" dirty="0"/>
              <a:t>New concepts of sovereignty, based not on the surrender of national sovereignties but on better means of exercising them collectively, and with a greater sense of responsibility for the common good;</a:t>
            </a:r>
          </a:p>
          <a:p>
            <a:pPr algn="just"/>
            <a:endParaRPr lang="en-US" altLang="ja-JP" dirty="0"/>
          </a:p>
          <a:p>
            <a:pPr algn="just"/>
            <a:r>
              <a:rPr lang="ja-JP" altLang="en-US" dirty="0"/>
              <a:t>半訳：主権の新たな在り方。それは</a:t>
            </a:r>
            <a:r>
              <a:rPr lang="en-US" altLang="ja-JP" dirty="0"/>
              <a:t>national</a:t>
            </a:r>
            <a:r>
              <a:rPr lang="ja-JP" altLang="en-US" dirty="0"/>
              <a:t>（</a:t>
            </a:r>
            <a:r>
              <a:rPr lang="en-US" altLang="ja-JP" dirty="0"/>
              <a:t>nation</a:t>
            </a:r>
            <a:r>
              <a:rPr lang="ja-JP" altLang="en-US" dirty="0"/>
              <a:t>を構成する人々、即ち</a:t>
            </a:r>
            <a:r>
              <a:rPr lang="en-US" altLang="ja-JP" dirty="0"/>
              <a:t>people</a:t>
            </a:r>
            <a:r>
              <a:rPr lang="ja-JP" altLang="en-US" dirty="0"/>
              <a:t>）が持つ主権を</a:t>
            </a:r>
            <a:r>
              <a:rPr lang="en-US" altLang="ja-JP" dirty="0"/>
              <a:t>surrender</a:t>
            </a:r>
            <a:r>
              <a:rPr lang="ja-JP" altLang="en-US" dirty="0"/>
              <a:t>する（支配者に明け渡す）ことに基づくものではない。そうではなく、</a:t>
            </a:r>
            <a:r>
              <a:rPr lang="en-US" altLang="ja-JP" dirty="0"/>
              <a:t>national</a:t>
            </a:r>
            <a:r>
              <a:rPr lang="ja-JP" altLang="en-US" dirty="0"/>
              <a:t>が持つ主権を、共通善に関し一段感度を高めた応答責任を持つことによって</a:t>
            </a:r>
            <a:r>
              <a:rPr lang="en-US" altLang="ja-JP" dirty="0"/>
              <a:t>collectively</a:t>
            </a:r>
            <a:r>
              <a:rPr lang="ja-JP" altLang="en-US" dirty="0"/>
              <a:t>（宗教集団的・家族集団的）に行使する、というより良い方法に基づいている。</a:t>
            </a:r>
            <a:endParaRPr lang="en-US" altLang="ja-JP" dirty="0"/>
          </a:p>
          <a:p>
            <a:pPr algn="just"/>
            <a:r>
              <a:rPr lang="ja-JP" altLang="en-US" dirty="0"/>
              <a:t>　　</a:t>
            </a:r>
            <a:endParaRPr lang="en-US" altLang="ja-JP" dirty="0"/>
          </a:p>
          <a:p>
            <a:pPr algn="just"/>
            <a:r>
              <a:rPr lang="ja-JP" altLang="en-US" dirty="0"/>
              <a:t>つまり、</a:t>
            </a:r>
            <a:r>
              <a:rPr lang="en-US" altLang="ja-JP" dirty="0"/>
              <a:t>popular sovereignty</a:t>
            </a:r>
            <a:r>
              <a:rPr lang="ja-JP" altLang="en-US" dirty="0"/>
              <a:t>の前提条件が</a:t>
            </a:r>
            <a:r>
              <a:rPr lang="en-US" altLang="ja-JP" dirty="0"/>
              <a:t>a greater sense of responsibility for the common good</a:t>
            </a:r>
            <a:r>
              <a:rPr lang="ja-JP" altLang="en-US" dirty="0"/>
              <a:t>（共通善に関し一段感度を高めた応答責任）だということ。（以上、再掲）</a:t>
            </a:r>
            <a:endParaRPr lang="en-US" altLang="ja-JP" dirty="0"/>
          </a:p>
          <a:p>
            <a:pPr algn="just"/>
            <a:endParaRPr kumimoji="1" lang="en-US" altLang="ja-JP" dirty="0"/>
          </a:p>
          <a:p>
            <a:pPr algn="just"/>
            <a:r>
              <a:rPr kumimoji="1" lang="en-US" altLang="ja-JP" dirty="0"/>
              <a:t>popular sovereignty</a:t>
            </a:r>
            <a:r>
              <a:rPr kumimoji="1" lang="ja-JP" altLang="en-US" dirty="0"/>
              <a:t>と</a:t>
            </a:r>
            <a:r>
              <a:rPr kumimoji="1" lang="en-US" altLang="ja-JP" dirty="0"/>
              <a:t>freedom to develop the capabilities</a:t>
            </a:r>
            <a:r>
              <a:rPr kumimoji="1" lang="ja-JP" altLang="en-US" dirty="0"/>
              <a:t>が同義と言えることがお分かりだろう。</a:t>
            </a:r>
            <a:endParaRPr kumimoji="1" lang="en-US" altLang="ja-JP" dirty="0"/>
          </a:p>
          <a:p>
            <a:pPr algn="just"/>
            <a:endParaRPr lang="en-US" altLang="ja-JP" dirty="0"/>
          </a:p>
          <a:p>
            <a:pPr algn="just"/>
            <a:r>
              <a:rPr kumimoji="1" lang="ja-JP" altLang="en-US" dirty="0"/>
              <a:t>なお、第二回分科会でも述べたが、以下のことはシッカリ記憶に留めたい。</a:t>
            </a:r>
            <a:endParaRPr kumimoji="1" lang="en-US" altLang="ja-JP" dirty="0"/>
          </a:p>
          <a:p>
            <a:pPr algn="just"/>
            <a:r>
              <a:rPr lang="ja-JP" altLang="en-US" dirty="0"/>
              <a:t>*）：カトリック社会思想では、人間または人間集団の能力を</a:t>
            </a:r>
            <a:r>
              <a:rPr lang="en-US" altLang="ja-JP" dirty="0"/>
              <a:t>capacity, capability, ability</a:t>
            </a:r>
            <a:r>
              <a:rPr lang="ja-JP" altLang="en-US" dirty="0"/>
              <a:t>の三つに分類する。順に、潜在能力、或る人間または人間集団に特有に現れた能力、一般化した能力であり法律（</a:t>
            </a:r>
            <a:r>
              <a:rPr lang="en-US" altLang="ja-JP" dirty="0"/>
              <a:t>Gesetz</a:t>
            </a:r>
            <a:r>
              <a:rPr lang="ja-JP" altLang="en-US" dirty="0"/>
              <a:t>）によって</a:t>
            </a:r>
            <a:r>
              <a:rPr lang="en-US" altLang="ja-JP" dirty="0"/>
              <a:t>legitimate</a:t>
            </a:r>
            <a:r>
              <a:rPr lang="ja-JP" altLang="en-US" dirty="0"/>
              <a:t>された能力、を意味する。</a:t>
            </a:r>
            <a:endParaRPr lang="en-US" altLang="ja-JP" dirty="0"/>
          </a:p>
          <a:p>
            <a:pPr algn="just"/>
            <a:endParaRPr lang="en-US" altLang="ja-JP" dirty="0"/>
          </a:p>
          <a:p>
            <a:pPr algn="just"/>
            <a:r>
              <a:rPr lang="ja-JP" altLang="en-US" dirty="0"/>
              <a:t>一番下の行には、</a:t>
            </a:r>
            <a:r>
              <a:rPr lang="en-US" altLang="ja-JP" dirty="0"/>
              <a:t>freedom</a:t>
            </a:r>
            <a:r>
              <a:rPr lang="ja-JP" altLang="en-US" dirty="0"/>
              <a:t>と</a:t>
            </a:r>
            <a:r>
              <a:rPr lang="en-US" altLang="ja-JP" dirty="0"/>
              <a:t>liberty</a:t>
            </a:r>
            <a:r>
              <a:rPr lang="ja-JP" altLang="en-US" dirty="0"/>
              <a:t>を対照的に記した。</a:t>
            </a:r>
            <a:r>
              <a:rPr lang="en-US" altLang="ja-JP" dirty="0"/>
              <a:t>freedom</a:t>
            </a:r>
            <a:r>
              <a:rPr lang="ja-JP" altLang="en-US" dirty="0"/>
              <a:t>とは、</a:t>
            </a:r>
            <a:r>
              <a:rPr lang="en-US" altLang="ja-JP" dirty="0"/>
              <a:t>capability</a:t>
            </a:r>
            <a:r>
              <a:rPr lang="ja-JP" altLang="en-US" dirty="0"/>
              <a:t>を社会展開する自由。</a:t>
            </a:r>
            <a:r>
              <a:rPr lang="en-US" altLang="ja-JP" dirty="0"/>
              <a:t>liberty</a:t>
            </a:r>
            <a:r>
              <a:rPr lang="ja-JP" altLang="en-US" dirty="0"/>
              <a:t>とは、</a:t>
            </a:r>
            <a:r>
              <a:rPr lang="en-US" altLang="ja-JP" dirty="0"/>
              <a:t>ability</a:t>
            </a:r>
            <a:r>
              <a:rPr lang="ja-JP" altLang="en-US" dirty="0"/>
              <a:t>を社会展開する自由。右下には、恒例となった緑丸と青丸の重なりの図の中に、</a:t>
            </a:r>
            <a:r>
              <a:rPr lang="en-US" altLang="ja-JP" dirty="0"/>
              <a:t>freedom</a:t>
            </a:r>
            <a:r>
              <a:rPr lang="ja-JP" altLang="en-US" dirty="0"/>
              <a:t>と</a:t>
            </a:r>
            <a:r>
              <a:rPr lang="en-US" altLang="ja-JP" dirty="0"/>
              <a:t>liberty</a:t>
            </a:r>
            <a:r>
              <a:rPr lang="ja-JP" altLang="en-US" dirty="0" err="1"/>
              <a:t>とを</a:t>
            </a:r>
            <a:r>
              <a:rPr lang="ja-JP" altLang="en-US" dirty="0"/>
              <a:t>配置してみた。意味するところはお分かりだろう。</a:t>
            </a:r>
          </a:p>
          <a:p>
            <a:pPr algn="just"/>
            <a:endParaRPr kumimoji="1" lang="en-US" altLang="ja-JP" dirty="0"/>
          </a:p>
          <a:p>
            <a:pPr algn="just"/>
            <a:endParaRPr lang="en-US" altLang="ja-JP" dirty="0"/>
          </a:p>
          <a:p>
            <a:pPr algn="just"/>
            <a:endParaRPr kumimoji="1" lang="en-US" altLang="ja-JP" dirty="0"/>
          </a:p>
          <a:p>
            <a:pPr algn="just"/>
            <a:endParaRPr lang="en-US" altLang="ja-JP" dirty="0"/>
          </a:p>
          <a:p>
            <a:pPr algn="just"/>
            <a:endParaRPr kumimoji="1" lang="ja-JP" altLang="en-US"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2</a:t>
            </a:fld>
            <a:endParaRPr lang="ja-JP" altLang="en-US" dirty="0"/>
          </a:p>
        </p:txBody>
      </p:sp>
    </p:spTree>
    <p:extLst>
      <p:ext uri="{BB962C8B-B14F-4D97-AF65-F5344CB8AC3E}">
        <p14:creationId xmlns:p14="http://schemas.microsoft.com/office/powerpoint/2010/main" val="281606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kumimoji="1" lang="en-US" altLang="ja-JP" dirty="0"/>
              <a:t>2018</a:t>
            </a:r>
            <a:r>
              <a:rPr kumimoji="1" lang="ja-JP" altLang="en-US" dirty="0"/>
              <a:t>年使徒的勧告</a:t>
            </a:r>
            <a:r>
              <a:rPr kumimoji="1" lang="en-US" altLang="ja-JP" i="1" dirty="0"/>
              <a:t>Gaudete et Exsultate</a:t>
            </a:r>
            <a:r>
              <a:rPr kumimoji="1" lang="ja-JP" altLang="en-US" dirty="0"/>
              <a:t>冒頭の警句を紹介した。大変刺激的で、人によっては、というか大半の人から</a:t>
            </a:r>
            <a:r>
              <a:rPr kumimoji="1" lang="en-US" altLang="ja-JP" dirty="0"/>
              <a:t>｢</a:t>
            </a:r>
            <a:r>
              <a:rPr kumimoji="1" lang="ja-JP" altLang="en-US" dirty="0"/>
              <a:t>荷が勝ちすぎ</a:t>
            </a:r>
            <a:r>
              <a:rPr kumimoji="1" lang="en-US" altLang="ja-JP" dirty="0"/>
              <a:t>｣｢</a:t>
            </a:r>
            <a:r>
              <a:rPr kumimoji="1" lang="ja-JP" altLang="en-US" dirty="0"/>
              <a:t>無理言わないで下さい</a:t>
            </a:r>
            <a:r>
              <a:rPr kumimoji="1" lang="en-US" altLang="ja-JP" dirty="0"/>
              <a:t>｣</a:t>
            </a:r>
            <a:r>
              <a:rPr kumimoji="1" lang="ja-JP" altLang="en-US" dirty="0"/>
              <a:t>と嫌がられそうだ。しかし、地球温暖化防止のパリ協定を離脱し</a:t>
            </a:r>
            <a:r>
              <a:rPr kumimoji="1" lang="en-US" altLang="ja-JP" dirty="0"/>
              <a:t>America</a:t>
            </a:r>
            <a:r>
              <a:rPr kumimoji="1" lang="ja-JP" altLang="en-US" dirty="0" err="1"/>
              <a:t>だけ</a:t>
            </a:r>
            <a:r>
              <a:rPr kumimoji="1" lang="ja-JP" altLang="en-US" dirty="0"/>
              <a:t>助かる方法があるかのように喧伝するトランプ大統領が現れ、カトリック国ポーランドで移民排斥運動が進み、国家交戦権を</a:t>
            </a:r>
            <a:r>
              <a:rPr lang="ja-JP" altLang="en-US" dirty="0"/>
              <a:t>否定した唯一の憲法を持つ</a:t>
            </a:r>
            <a:r>
              <a:rPr kumimoji="1" lang="ja-JP" altLang="en-US" dirty="0"/>
              <a:t>日本にそれを覆そうとする動きが出るに及んでフランシスコ教皇は強攻策に打って出たようだ。</a:t>
            </a:r>
            <a:endParaRPr kumimoji="1" lang="en-US" altLang="ja-JP" dirty="0"/>
          </a:p>
          <a:p>
            <a:pPr algn="just"/>
            <a:endParaRPr lang="en-US" altLang="ja-JP" dirty="0"/>
          </a:p>
          <a:p>
            <a:pPr algn="just"/>
            <a:r>
              <a:rPr kumimoji="1" lang="en-US" altLang="ja-JP" dirty="0"/>
              <a:t>not settle for a bland and mediocre existence(</a:t>
            </a:r>
            <a:r>
              <a:rPr kumimoji="1" lang="ja-JP" altLang="en-US" dirty="0"/>
              <a:t>ボーッとして凡庸な地上の者に安住するな</a:t>
            </a:r>
            <a:r>
              <a:rPr kumimoji="1" lang="en-US" altLang="ja-JP" dirty="0"/>
              <a:t>)</a:t>
            </a:r>
            <a:r>
              <a:rPr kumimoji="1" lang="ja-JP" altLang="en-US" dirty="0"/>
              <a:t>の部分は、叱責と言って良いほど苛烈を極める。教皇の普段の柔和な表情からは想像できない。地球温暖化、格差問題、大量難民問題、一触即発の世界経済危機を招く現在の経済モード、進まぬ核軍縮などで「最早待ったなし」の緊急事態だという認識が、フランシスコ教皇にはあるのだろう。</a:t>
            </a:r>
            <a:endParaRPr kumimoji="1" lang="en-US" altLang="ja-JP" dirty="0"/>
          </a:p>
          <a:p>
            <a:pPr algn="just"/>
            <a:endParaRPr lang="en-US" altLang="ja-JP" dirty="0"/>
          </a:p>
          <a:p>
            <a:pPr algn="just"/>
            <a:r>
              <a:rPr kumimoji="1" lang="ja-JP" altLang="en-US" dirty="0"/>
              <a:t>しかし一般の人の認識はそこまでいっていない。</a:t>
            </a:r>
            <a:r>
              <a:rPr kumimoji="1" lang="en-US" altLang="ja-JP" dirty="0"/>
              <a:t>｢</a:t>
            </a:r>
            <a:r>
              <a:rPr kumimoji="1" lang="ja-JP" altLang="en-US" dirty="0"/>
              <a:t>まだまだ大丈夫</a:t>
            </a:r>
            <a:r>
              <a:rPr kumimoji="1" lang="en-US" altLang="ja-JP" dirty="0"/>
              <a:t>｣</a:t>
            </a:r>
            <a:r>
              <a:rPr kumimoji="1" lang="ja-JP" altLang="en-US" dirty="0" err="1"/>
              <a:t>、</a:t>
            </a:r>
            <a:r>
              <a:rPr kumimoji="1" lang="ja-JP" altLang="en-US" dirty="0"/>
              <a:t>あるいは状況認識はしていても「対応は政治家や偉い人の仕事。彼等が何とかしてくれるはず</a:t>
            </a:r>
            <a:r>
              <a:rPr kumimoji="1" lang="en-US" altLang="ja-JP" dirty="0"/>
              <a:t>｣</a:t>
            </a:r>
            <a:r>
              <a:rPr kumimoji="1" lang="ja-JP" altLang="en-US" dirty="0"/>
              <a:t>といった所が一般的認識だろう。このままでは人類壊滅、だから自分達が解決ないし対応に向かって動くしかない、と分かっている人は地球人口</a:t>
            </a:r>
            <a:r>
              <a:rPr kumimoji="1" lang="en-US" altLang="ja-JP" dirty="0"/>
              <a:t>70</a:t>
            </a:r>
            <a:r>
              <a:rPr kumimoji="1" lang="ja-JP" altLang="en-US" dirty="0"/>
              <a:t>億人のうちどの位の割合なのだろうか。はなはだ心許ない。</a:t>
            </a:r>
            <a:r>
              <a:rPr kumimoji="1" lang="en-US" altLang="ja-JP" dirty="0"/>
              <a:t>(</a:t>
            </a:r>
            <a:r>
              <a:rPr lang="en-US" altLang="ja-JP" dirty="0">
                <a:hlinkClick r:id="rId3" action="ppaction://hlinksldjump"/>
              </a:rPr>
              <a:t>14</a:t>
            </a:r>
            <a:r>
              <a:rPr lang="ja-JP" altLang="en-US" dirty="0">
                <a:hlinkClick r:id="rId3" action="ppaction://hlinksldjump"/>
              </a:rPr>
              <a:t>頁</a:t>
            </a:r>
            <a:r>
              <a:rPr kumimoji="1" lang="ja-JP" altLang="en-US" dirty="0"/>
              <a:t>の原則</a:t>
            </a:r>
            <a:r>
              <a:rPr kumimoji="1" lang="en-US" altLang="ja-JP" dirty="0"/>
              <a:t>1.)</a:t>
            </a:r>
          </a:p>
          <a:p>
            <a:pPr algn="just"/>
            <a:endParaRPr lang="en-US" altLang="ja-JP" dirty="0"/>
          </a:p>
          <a:p>
            <a:pPr algn="just"/>
            <a:r>
              <a:rPr kumimoji="1" lang="ja-JP" altLang="en-US" dirty="0"/>
              <a:t>このメールを出す前、メール先の人々に私は</a:t>
            </a:r>
            <a:r>
              <a:rPr kumimoji="1" lang="en-US" altLang="ja-JP" dirty="0"/>
              <a:t>｢</a:t>
            </a:r>
            <a:r>
              <a:rPr kumimoji="1" lang="ja-JP" altLang="en-US" dirty="0"/>
              <a:t>ゆでガエル</a:t>
            </a:r>
            <a:r>
              <a:rPr kumimoji="1" lang="en-US" altLang="ja-JP" dirty="0"/>
              <a:t>｣</a:t>
            </a:r>
            <a:r>
              <a:rPr kumimoji="1" lang="ja-JP" altLang="en-US" dirty="0"/>
              <a:t>の話を紹介した。</a:t>
            </a:r>
            <a:r>
              <a:rPr lang="ja-JP" altLang="ja-JP" dirty="0"/>
              <a:t>それは</a:t>
            </a:r>
            <a:r>
              <a:rPr lang="en-US" altLang="ja-JP" dirty="0"/>
              <a:t> --- </a:t>
            </a:r>
            <a:r>
              <a:rPr lang="ja-JP" altLang="ja-JP" dirty="0"/>
              <a:t>熱いお湯にカエルを入れると驚いて飛び跳ねる。ところが常温の水にいれ、徐々に熱していくとその水温に慣れていく。そして熱湯になったときには、もはや跳躍する力を失い飛び上がることができずにゆで上がってしまう</a:t>
            </a:r>
            <a:r>
              <a:rPr lang="en-US" altLang="ja-JP" dirty="0"/>
              <a:t> --- </a:t>
            </a:r>
            <a:r>
              <a:rPr lang="ja-JP" altLang="ja-JP" dirty="0"/>
              <a:t>というもの。</a:t>
            </a:r>
            <a:endParaRPr lang="en-US" altLang="ja-JP" dirty="0"/>
          </a:p>
          <a:p>
            <a:pPr algn="just"/>
            <a:endParaRPr lang="en-US" altLang="ja-JP" dirty="0"/>
          </a:p>
          <a:p>
            <a:pPr algn="just"/>
            <a:r>
              <a:rPr lang="ja-JP" altLang="en-US" dirty="0"/>
              <a:t>あるいは</a:t>
            </a:r>
            <a:r>
              <a:rPr lang="en-US" altLang="ja-JP" dirty="0"/>
              <a:t>｢</a:t>
            </a:r>
            <a:r>
              <a:rPr lang="ja-JP" altLang="en-US" dirty="0"/>
              <a:t>睡蓮</a:t>
            </a:r>
            <a:r>
              <a:rPr lang="en-US" altLang="ja-JP" dirty="0"/>
              <a:t>(</a:t>
            </a:r>
            <a:r>
              <a:rPr lang="ja-JP" altLang="en-US" dirty="0"/>
              <a:t>すいれん</a:t>
            </a:r>
            <a:r>
              <a:rPr lang="en-US" altLang="ja-JP" dirty="0"/>
              <a:t>)</a:t>
            </a:r>
            <a:r>
              <a:rPr lang="ja-JP" altLang="en-US" dirty="0"/>
              <a:t>池のたとえ話</a:t>
            </a:r>
            <a:r>
              <a:rPr lang="en-US" altLang="ja-JP" dirty="0"/>
              <a:t>｣</a:t>
            </a:r>
            <a:r>
              <a:rPr lang="ja-JP" altLang="en-US" dirty="0"/>
              <a:t>というのもある。</a:t>
            </a:r>
            <a:r>
              <a:rPr lang="en-US" altLang="ja-JP" dirty="0"/>
              <a:t>｢</a:t>
            </a:r>
            <a:r>
              <a:rPr lang="ja-JP" altLang="en-US" dirty="0"/>
              <a:t>大きな池の中に睡蓮が植えてある。睡蓮の葉は毎日</a:t>
            </a:r>
            <a:r>
              <a:rPr lang="en-US" altLang="ja-JP" dirty="0"/>
              <a:t>2</a:t>
            </a:r>
            <a:r>
              <a:rPr lang="ja-JP" altLang="en-US" dirty="0"/>
              <a:t>倍に成長する。睡蓮の葉が池の表面を覆い尽くすと池の中の他の生物は窒息してしまう。</a:t>
            </a:r>
            <a:r>
              <a:rPr lang="en-US" altLang="ja-JP" dirty="0"/>
              <a:t>29</a:t>
            </a:r>
            <a:r>
              <a:rPr lang="ja-JP" altLang="en-US" dirty="0"/>
              <a:t>日目に睡蓮の葉が池の半分になった。池全体を覆うのは何日後か」</a:t>
            </a:r>
            <a:r>
              <a:rPr lang="en-US" altLang="ja-JP" dirty="0"/>
              <a:t>--- </a:t>
            </a:r>
            <a:r>
              <a:rPr lang="ja-JP" altLang="en-US" dirty="0"/>
              <a:t>答え、</a:t>
            </a:r>
            <a:r>
              <a:rPr lang="en-US" altLang="ja-JP" dirty="0"/>
              <a:t>｢</a:t>
            </a:r>
            <a:r>
              <a:rPr lang="ja-JP" altLang="en-US" dirty="0"/>
              <a:t>翌日</a:t>
            </a:r>
            <a:r>
              <a:rPr lang="en-US" altLang="ja-JP" dirty="0"/>
              <a:t>｣</a:t>
            </a:r>
            <a:endParaRPr lang="ja-JP" altLang="ja-JP" dirty="0"/>
          </a:p>
          <a:p>
            <a:pPr algn="just"/>
            <a:r>
              <a:rPr lang="en-US" altLang="ja-JP" dirty="0"/>
              <a:t> </a:t>
            </a:r>
            <a:endParaRPr lang="ja-JP" altLang="ja-JP" dirty="0"/>
          </a:p>
          <a:p>
            <a:pPr algn="just"/>
            <a:r>
              <a:rPr lang="ja-JP" altLang="ja-JP" dirty="0"/>
              <a:t>タイムリミットはもうすぐ</a:t>
            </a:r>
            <a:r>
              <a:rPr lang="ja-JP" altLang="en-US" dirty="0"/>
              <a:t>。一刻の猶予もならない。</a:t>
            </a:r>
            <a:r>
              <a:rPr lang="en-US" altLang="ja-JP" dirty="0"/>
              <a:t>development(</a:t>
            </a:r>
            <a:r>
              <a:rPr lang="ja-JP" altLang="en-US" dirty="0"/>
              <a:t>発展</a:t>
            </a:r>
            <a:r>
              <a:rPr lang="en-US" altLang="ja-JP" dirty="0"/>
              <a:t>)</a:t>
            </a:r>
            <a:r>
              <a:rPr lang="ja-JP" altLang="en-US" dirty="0"/>
              <a:t>という明るい言葉を使うのは、一般の人に関心を持ってもらうためでもある。</a:t>
            </a:r>
            <a:r>
              <a:rPr lang="en-US" altLang="ja-JP" dirty="0"/>
              <a:t>｢</a:t>
            </a:r>
            <a:r>
              <a:rPr lang="ja-JP" altLang="en-US" dirty="0"/>
              <a:t>壊滅回避</a:t>
            </a:r>
            <a:r>
              <a:rPr lang="en-US" altLang="ja-JP" dirty="0"/>
              <a:t>｣</a:t>
            </a:r>
            <a:r>
              <a:rPr lang="ja-JP" altLang="en-US" dirty="0"/>
              <a:t>と言ったら、見向きもされないかパニックを起こされるか。だから、なるべく穏当な言葉使いを教皇はとっている。それでも、</a:t>
            </a:r>
            <a:r>
              <a:rPr lang="en-US" altLang="ja-JP" dirty="0"/>
              <a:t>2013</a:t>
            </a:r>
            <a:r>
              <a:rPr lang="ja-JP" altLang="en-US" dirty="0"/>
              <a:t>年使徒的勧告</a:t>
            </a:r>
            <a:r>
              <a:rPr lang="en-US" altLang="ja-JP" i="1" dirty="0"/>
              <a:t>Evangelii Gaudium</a:t>
            </a:r>
            <a:r>
              <a:rPr lang="ja-JP" altLang="en-US" dirty="0"/>
              <a:t>に比べたら</a:t>
            </a:r>
            <a:r>
              <a:rPr lang="en-US" altLang="ja-JP" dirty="0"/>
              <a:t>2018</a:t>
            </a:r>
            <a:r>
              <a:rPr lang="ja-JP" altLang="en-US" dirty="0"/>
              <a:t>年の</a:t>
            </a:r>
            <a:r>
              <a:rPr lang="en-US" altLang="ja-JP" i="1" dirty="0"/>
              <a:t>Gaudete et Exsultate</a:t>
            </a:r>
            <a:r>
              <a:rPr lang="ja-JP" altLang="en-US" dirty="0"/>
              <a:t>は、更に表現がきつくなっている。それらの正確な和訳本が出ることを私は望む。お茶を濁している場合ではない。</a:t>
            </a:r>
            <a:endParaRPr lang="ja-JP" altLang="ja-JP" dirty="0"/>
          </a:p>
          <a:p>
            <a:pPr algn="just"/>
            <a:endParaRPr kumimoji="1" lang="en-US" altLang="ja-JP" dirty="0"/>
          </a:p>
          <a:p>
            <a:pPr algn="just"/>
            <a:endParaRPr lang="en-US" altLang="ja-JP" dirty="0"/>
          </a:p>
          <a:p>
            <a:pPr algn="just"/>
            <a:endParaRPr kumimoji="1" lang="en-US" altLang="ja-JP" dirty="0"/>
          </a:p>
          <a:p>
            <a:pPr algn="just"/>
            <a:endParaRPr lang="en-US" altLang="ja-JP" dirty="0"/>
          </a:p>
          <a:p>
            <a:pPr algn="just"/>
            <a:endParaRPr kumimoji="1" lang="ja-JP" altLang="en-US"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3</a:t>
            </a:fld>
            <a:endParaRPr lang="ja-JP" altLang="en-US" dirty="0"/>
          </a:p>
        </p:txBody>
      </p:sp>
    </p:spTree>
    <p:extLst>
      <p:ext uri="{BB962C8B-B14F-4D97-AF65-F5344CB8AC3E}">
        <p14:creationId xmlns:p14="http://schemas.microsoft.com/office/powerpoint/2010/main" val="374305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algn="just"/>
                <a:r>
                  <a:rPr lang="ja-JP" altLang="en-US" dirty="0"/>
                  <a:t>スライド頁</a:t>
                </a:r>
                <a:r>
                  <a:rPr lang="en-US" altLang="ja-JP" dirty="0"/>
                  <a:t>4~8</a:t>
                </a:r>
                <a:r>
                  <a:rPr lang="ja-JP" altLang="en-US" dirty="0"/>
                  <a:t>で量子論について説明する。</a:t>
                </a:r>
                <a:r>
                  <a:rPr lang="en-US" altLang="ja-JP" dirty="0"/>
                  <a:t>2</a:t>
                </a:r>
                <a:r>
                  <a:rPr lang="ja-JP" altLang="en-US" dirty="0"/>
                  <a:t>頁の</a:t>
                </a:r>
                <a:r>
                  <a:rPr lang="en-US" altLang="ja-JP" dirty="0"/>
                  <a:t>｢</a:t>
                </a:r>
                <a:r>
                  <a:rPr lang="ja-JP" altLang="en-US" dirty="0"/>
                  <a:t>超越的次元</a:t>
                </a:r>
                <a:r>
                  <a:rPr lang="en-US" altLang="ja-JP" dirty="0"/>
                  <a:t>｣｢</a:t>
                </a:r>
                <a:r>
                  <a:rPr lang="ja-JP" altLang="en-US" dirty="0"/>
                  <a:t>不可約性</a:t>
                </a:r>
                <a:r>
                  <a:rPr lang="en-US" altLang="ja-JP" dirty="0"/>
                  <a:t>｣｢capability｣｢freedom｣</a:t>
                </a:r>
                <a:r>
                  <a:rPr lang="ja-JP" altLang="en-US" dirty="0"/>
                  <a:t>について量子論がどの様に説明するか見る。現在、量子論は哲学や宗教に近い領域に及んでいる。</a:t>
                </a:r>
                <a:endParaRPr lang="en-US" altLang="ja-JP" dirty="0"/>
              </a:p>
              <a:p>
                <a:pPr algn="just"/>
                <a:endParaRPr lang="en-US" altLang="ja-JP" dirty="0"/>
              </a:p>
              <a:p>
                <a:pPr algn="just"/>
                <a:r>
                  <a:rPr lang="ja-JP" altLang="en-US" dirty="0"/>
                  <a:t>量子論とは、</a:t>
                </a:r>
                <a:r>
                  <a:rPr lang="en-US" altLang="ja-JP" dirty="0"/>
                  <a:t>20</a:t>
                </a:r>
                <a:r>
                  <a:rPr lang="ja-JP" altLang="en-US" dirty="0"/>
                  <a:t>世紀初めに生まれた、五つの公理から演繹される、自然現象を説明する理論体系。太陽光スペクトラムにあるフラウンホーファー暗線など、古典力学･古典電磁気学では説明できない現象を説明するために開発された。つまり、新現象を説明するために生み出された新公理系。</a:t>
                </a:r>
                <a:endParaRPr lang="en-US" altLang="ja-JP" dirty="0"/>
              </a:p>
              <a:p>
                <a:pPr algn="just"/>
                <a:endParaRPr lang="en-US" altLang="ja-JP" dirty="0"/>
              </a:p>
              <a:p>
                <a:pPr algn="just"/>
                <a:r>
                  <a:rPr kumimoji="1" lang="ja-JP" altLang="en-US" dirty="0"/>
                  <a:t>ところが量子論の公理系は「エッ嘘でしょ</a:t>
                </a:r>
                <a:r>
                  <a:rPr kumimoji="1" lang="en-US" altLang="ja-JP" dirty="0"/>
                  <a:t>｣</a:t>
                </a:r>
                <a:r>
                  <a:rPr kumimoji="1" lang="ja-JP" altLang="en-US" dirty="0"/>
                  <a:t>と思える珍現象まで演繹できてしまった。それは、① </a:t>
                </a:r>
                <a:r>
                  <a:rPr kumimoji="1" lang="en-US" altLang="ja-JP" dirty="0"/>
                  <a:t>quantum parallelism :</a:t>
                </a:r>
                <a:r>
                  <a:rPr kumimoji="1" lang="ja-JP" altLang="en-US" dirty="0"/>
                  <a:t> </a:t>
                </a:r>
                <a:r>
                  <a:rPr kumimoji="1" lang="ja-JP" altLang="en-US" u="sng" dirty="0"/>
                  <a:t>同一対象に対して</a:t>
                </a:r>
                <a:r>
                  <a:rPr kumimoji="1" lang="ja-JP" altLang="en-US" dirty="0"/>
                  <a:t>同時進行する複数の</a:t>
                </a:r>
                <a:r>
                  <a:rPr kumimoji="1" lang="en-US" altLang="ja-JP" dirty="0"/>
                  <a:t>realities</a:t>
                </a:r>
                <a:r>
                  <a:rPr kumimoji="1" lang="ja-JP" altLang="en-US" dirty="0"/>
                  <a:t>が存在する。② </a:t>
                </a:r>
                <a:r>
                  <a:rPr kumimoji="1" lang="en-US" altLang="ja-JP" dirty="0"/>
                  <a:t>collapsing : </a:t>
                </a:r>
                <a:r>
                  <a:rPr kumimoji="1" lang="ja-JP" altLang="en-US" dirty="0"/>
                  <a:t>それら</a:t>
                </a:r>
                <a:r>
                  <a:rPr lang="en-US" altLang="ja-JP" dirty="0"/>
                  <a:t>realities</a:t>
                </a:r>
                <a:r>
                  <a:rPr lang="ja-JP" altLang="en-US" dirty="0"/>
                  <a:t>が、</a:t>
                </a:r>
                <a:r>
                  <a:rPr kumimoji="1" lang="ja-JP" altLang="en-US" dirty="0"/>
                  <a:t>観測により一つの</a:t>
                </a:r>
                <a:r>
                  <a:rPr kumimoji="1" lang="en-US" altLang="ja-JP" dirty="0"/>
                  <a:t>reality</a:t>
                </a:r>
                <a:r>
                  <a:rPr kumimoji="1" lang="ja-JP" altLang="en-US" dirty="0"/>
                  <a:t>に収縮</a:t>
                </a:r>
                <a:r>
                  <a:rPr kumimoji="1" lang="en-US" altLang="ja-JP" dirty="0"/>
                  <a:t>(collapse)</a:t>
                </a:r>
                <a:r>
                  <a:rPr kumimoji="1" lang="ja-JP" altLang="en-US" dirty="0"/>
                  <a:t>する。･･･から構成される</a:t>
                </a:r>
                <a:r>
                  <a:rPr kumimoji="1" lang="en-US" altLang="ja-JP" dirty="0"/>
                  <a:t>quantum reality</a:t>
                </a:r>
                <a:r>
                  <a:rPr lang="ja-JP" altLang="en-US" dirty="0"/>
                  <a:t> </a:t>
                </a:r>
                <a:r>
                  <a:rPr lang="en-US" altLang="ja-JP" dirty="0"/>
                  <a:t>(</a:t>
                </a:r>
                <a:r>
                  <a:rPr lang="ja-JP" altLang="en-US" dirty="0"/>
                  <a:t>量子論的現実</a:t>
                </a:r>
                <a:r>
                  <a:rPr lang="en-US" altLang="ja-JP" dirty="0"/>
                  <a:t>)</a:t>
                </a:r>
                <a:r>
                  <a:rPr lang="ja-JP" altLang="en-US" dirty="0" err="1"/>
                  <a:t>。</a:t>
                </a:r>
                <a:r>
                  <a:rPr lang="en-US" altLang="ja-JP" dirty="0"/>
                  <a:t>｢</a:t>
                </a:r>
                <a:r>
                  <a:rPr lang="ja-JP" altLang="en-US" dirty="0"/>
                  <a:t>偽</a:t>
                </a:r>
                <a:r>
                  <a:rPr lang="en-US" altLang="ja-JP" dirty="0"/>
                  <a:t>｣</a:t>
                </a:r>
                <a:r>
                  <a:rPr lang="ja-JP" altLang="en-US" dirty="0"/>
                  <a:t>とアインシュタインは考え、</a:t>
                </a:r>
                <a:r>
                  <a:rPr lang="en-US" altLang="ja-JP" dirty="0"/>
                  <a:t>｢</a:t>
                </a:r>
                <a:r>
                  <a:rPr lang="ja-JP" altLang="en-US" dirty="0"/>
                  <a:t>真</a:t>
                </a:r>
                <a:r>
                  <a:rPr lang="en-US" altLang="ja-JP" dirty="0"/>
                  <a:t>｣</a:t>
                </a:r>
                <a:r>
                  <a:rPr lang="ja-JP" altLang="en-US" dirty="0"/>
                  <a:t>とボーアは考え大論争が始まった。</a:t>
                </a:r>
                <a:endParaRPr lang="en-US" altLang="ja-JP" dirty="0"/>
              </a:p>
              <a:p>
                <a:pPr algn="just"/>
                <a:endParaRPr kumimoji="1" lang="en-US" altLang="ja-JP" dirty="0"/>
              </a:p>
              <a:p>
                <a:pPr algn="just"/>
                <a:r>
                  <a:rPr kumimoji="1" lang="ja-JP" altLang="en-US" dirty="0"/>
                  <a:t>真偽は実験で決着した。</a:t>
                </a:r>
                <a:r>
                  <a:rPr kumimoji="1" lang="en-US" altLang="ja-JP" dirty="0"/>
                  <a:t>1964</a:t>
                </a:r>
                <a:r>
                  <a:rPr kumimoji="1" lang="ja-JP" altLang="en-US" dirty="0"/>
                  <a:t>年</a:t>
                </a:r>
                <a:r>
                  <a:rPr lang="en-US" altLang="ja-JP" dirty="0"/>
                  <a:t>John Bell</a:t>
                </a:r>
                <a:r>
                  <a:rPr lang="ja-JP" altLang="en-US" dirty="0"/>
                  <a:t>が、</a:t>
                </a:r>
                <a:r>
                  <a:rPr kumimoji="1" lang="en-US" altLang="ja-JP" dirty="0"/>
                  <a:t>｢</a:t>
                </a:r>
                <a:r>
                  <a:rPr kumimoji="1" lang="ja-JP" altLang="en-US" dirty="0"/>
                  <a:t>コレコレという数式で表される物理量</a:t>
                </a:r>
                <a:r>
                  <a:rPr kumimoji="1" lang="en-US" altLang="ja-JP" dirty="0"/>
                  <a:t>C</a:t>
                </a:r>
                <a:r>
                  <a:rPr kumimoji="1" lang="ja-JP" altLang="en-US" dirty="0"/>
                  <a:t>を実験で計測し、</a:t>
                </a:r>
                <a:r>
                  <a:rPr lang="en-US" altLang="ja-JP" dirty="0"/>
                  <a:t> </a:t>
                </a:r>
                <a14:m>
                  <m:oMath xmlns:m="http://schemas.openxmlformats.org/officeDocument/2006/math">
                    <m:d>
                      <m:dPr>
                        <m:begChr m:val="|"/>
                        <m:endChr m:val="|"/>
                        <m:ctrlPr>
                          <a:rPr lang="en-US" altLang="ja-JP" i="1">
                            <a:latin typeface="Cambria Math" panose="02040503050406030204" pitchFamily="18" charset="0"/>
                          </a:rPr>
                        </m:ctrlPr>
                      </m:dPr>
                      <m:e>
                        <m:r>
                          <m:rPr>
                            <m:sty m:val="p"/>
                          </m:rPr>
                          <a:rPr lang="en-US" altLang="ja-JP" i="1">
                            <a:latin typeface="Cambria Math" panose="02040503050406030204" pitchFamily="18" charset="0"/>
                          </a:rPr>
                          <m:t>C</m:t>
                        </m:r>
                      </m:e>
                    </m:d>
                    <m:r>
                      <a:rPr lang="en-US" altLang="ja-JP" i="1">
                        <a:latin typeface="Cambria Math" panose="02040503050406030204" pitchFamily="18" charset="0"/>
                        <a:ea typeface="Cambria Math" panose="02040503050406030204" pitchFamily="18" charset="0"/>
                      </a:rPr>
                      <m:t>&lt;2</m:t>
                    </m:r>
                  </m:oMath>
                </a14:m>
                <a:r>
                  <a:rPr kumimoji="1" lang="ja-JP" altLang="en-US" dirty="0"/>
                  <a:t>ならば「偽」、</a:t>
                </a:r>
                <a:r>
                  <a:rPr lang="en-US" altLang="ja-JP" dirty="0"/>
                  <a:t> </a:t>
                </a:r>
                <a14:m>
                  <m:oMath xmlns:m="http://schemas.openxmlformats.org/officeDocument/2006/math">
                    <m:d>
                      <m:dPr>
                        <m:begChr m:val="|"/>
                        <m:endChr m:val="|"/>
                        <m:ctrlPr>
                          <a:rPr lang="en-US" altLang="ja-JP" i="1">
                            <a:latin typeface="Cambria Math" panose="02040503050406030204" pitchFamily="18" charset="0"/>
                          </a:rPr>
                        </m:ctrlPr>
                      </m:dPr>
                      <m:e>
                        <m:r>
                          <m:rPr>
                            <m:sty m:val="p"/>
                          </m:rPr>
                          <a:rPr lang="en-US" altLang="ja-JP" i="1">
                            <a:latin typeface="Cambria Math" panose="02040503050406030204" pitchFamily="18" charset="0"/>
                          </a:rPr>
                          <m:t>C</m:t>
                        </m:r>
                      </m:e>
                    </m:d>
                    <m:r>
                      <a:rPr lang="en-US" altLang="ja-JP" i="1" smtClean="0">
                        <a:latin typeface="Cambria Math" panose="02040503050406030204" pitchFamily="18" charset="0"/>
                        <a:ea typeface="Cambria Math" panose="02040503050406030204" pitchFamily="18" charset="0"/>
                      </a:rPr>
                      <m:t>&gt;</m:t>
                    </m:r>
                    <m:r>
                      <a:rPr lang="en-US" altLang="ja-JP" i="1">
                        <a:latin typeface="Cambria Math" panose="02040503050406030204" pitchFamily="18" charset="0"/>
                        <a:ea typeface="Cambria Math" panose="02040503050406030204" pitchFamily="18" charset="0"/>
                      </a:rPr>
                      <m:t>2</m:t>
                    </m:r>
                  </m:oMath>
                </a14:m>
                <a:r>
                  <a:rPr kumimoji="1" lang="ja-JP" altLang="en-US" dirty="0"/>
                  <a:t>ならば「真」だよ」と判定方法を示した。</a:t>
                </a:r>
                <a:r>
                  <a:rPr kumimoji="1" lang="en-US" altLang="ja-JP" dirty="0"/>
                  <a:t>1982</a:t>
                </a:r>
                <a:r>
                  <a:rPr kumimoji="1" lang="ja-JP" altLang="en-US" dirty="0"/>
                  <a:t>年にはアスペが電子</a:t>
                </a:r>
                <a:r>
                  <a:rPr kumimoji="1" lang="en-US" altLang="ja-JP" dirty="0"/>
                  <a:t>(electron)</a:t>
                </a:r>
                <a:r>
                  <a:rPr kumimoji="1" lang="ja-JP" altLang="en-US" dirty="0"/>
                  <a:t>を使って</a:t>
                </a:r>
                <a14:m>
                  <m:oMath xmlns:m="http://schemas.openxmlformats.org/officeDocument/2006/math">
                    <m:d>
                      <m:dPr>
                        <m:begChr m:val="|"/>
                        <m:endChr m:val="|"/>
                        <m:ctrlPr>
                          <a:rPr lang="en-US" altLang="ja-JP" i="1">
                            <a:latin typeface="Cambria Math" panose="02040503050406030204" pitchFamily="18" charset="0"/>
                          </a:rPr>
                        </m:ctrlPr>
                      </m:dPr>
                      <m:e>
                        <m:r>
                          <m:rPr>
                            <m:sty m:val="p"/>
                          </m:rPr>
                          <a:rPr lang="en-US" altLang="ja-JP" i="1">
                            <a:latin typeface="Cambria Math" panose="02040503050406030204" pitchFamily="18" charset="0"/>
                          </a:rPr>
                          <m:t>C</m:t>
                        </m:r>
                      </m:e>
                    </m:d>
                    <m:r>
                      <a:rPr lang="en-US" altLang="ja-JP" i="1">
                        <a:latin typeface="Cambria Math" panose="02040503050406030204" pitchFamily="18" charset="0"/>
                        <a:ea typeface="Cambria Math" panose="02040503050406030204" pitchFamily="18" charset="0"/>
                      </a:rPr>
                      <m:t>&gt;2</m:t>
                    </m:r>
                  </m:oMath>
                </a14:m>
                <a:r>
                  <a:rPr lang="ja-JP" altLang="en-US" dirty="0"/>
                  <a:t>であることを確かめ</a:t>
                </a:r>
                <a:r>
                  <a:rPr kumimoji="1" lang="ja-JP" altLang="en-US" dirty="0"/>
                  <a:t>、</a:t>
                </a:r>
                <a:r>
                  <a:rPr kumimoji="1" lang="en-US" altLang="ja-JP" dirty="0"/>
                  <a:t>21</a:t>
                </a:r>
                <a:r>
                  <a:rPr kumimoji="1" lang="ja-JP" altLang="en-US" dirty="0"/>
                  <a:t>世紀には光</a:t>
                </a:r>
                <a:r>
                  <a:rPr kumimoji="1" lang="en-US" altLang="ja-JP" dirty="0"/>
                  <a:t>(photon)</a:t>
                </a:r>
                <a:r>
                  <a:rPr kumimoji="1" lang="ja-JP" altLang="en-US" dirty="0"/>
                  <a:t>を使って</a:t>
                </a:r>
                <a14:m>
                  <m:oMath xmlns:m="http://schemas.openxmlformats.org/officeDocument/2006/math">
                    <m:d>
                      <m:dPr>
                        <m:begChr m:val="|"/>
                        <m:endChr m:val="|"/>
                        <m:ctrlPr>
                          <a:rPr lang="en-US" altLang="ja-JP" i="1">
                            <a:latin typeface="Cambria Math" panose="02040503050406030204" pitchFamily="18" charset="0"/>
                          </a:rPr>
                        </m:ctrlPr>
                      </m:dPr>
                      <m:e>
                        <m:r>
                          <m:rPr>
                            <m:sty m:val="p"/>
                          </m:rPr>
                          <a:rPr lang="en-US" altLang="ja-JP" i="1">
                            <a:latin typeface="Cambria Math" panose="02040503050406030204" pitchFamily="18" charset="0"/>
                          </a:rPr>
                          <m:t>C</m:t>
                        </m:r>
                      </m:e>
                    </m:d>
                    <m:r>
                      <a:rPr lang="en-US" altLang="ja-JP" i="1">
                        <a:latin typeface="Cambria Math" panose="02040503050406030204" pitchFamily="18" charset="0"/>
                        <a:ea typeface="Cambria Math" panose="02040503050406030204" pitchFamily="18" charset="0"/>
                      </a:rPr>
                      <m:t>&gt;2</m:t>
                    </m:r>
                  </m:oMath>
                </a14:m>
                <a:r>
                  <a:rPr lang="ja-JP" altLang="en-US" dirty="0"/>
                  <a:t>であることを確かめる実験が相次いだ。①②の</a:t>
                </a:r>
                <a:r>
                  <a:rPr lang="en-US" altLang="ja-JP" dirty="0"/>
                  <a:t>quantum reality</a:t>
                </a:r>
                <a:r>
                  <a:rPr lang="ja-JP" altLang="en-US" dirty="0"/>
                  <a:t> </a:t>
                </a:r>
                <a:r>
                  <a:rPr lang="en-US" altLang="ja-JP" dirty="0"/>
                  <a:t>(</a:t>
                </a:r>
                <a:r>
                  <a:rPr lang="ja-JP" altLang="en-US" dirty="0"/>
                  <a:t>量子論的現実</a:t>
                </a:r>
                <a:r>
                  <a:rPr lang="en-US" altLang="ja-JP" dirty="0"/>
                  <a:t>)</a:t>
                </a:r>
                <a:r>
                  <a:rPr lang="ja-JP" altLang="en-US" dirty="0"/>
                  <a:t>が</a:t>
                </a:r>
                <a:r>
                  <a:rPr lang="en-US" altLang="ja-JP" dirty="0"/>
                  <a:t>｢</a:t>
                </a:r>
                <a:r>
                  <a:rPr lang="ja-JP" altLang="en-US" dirty="0"/>
                  <a:t>真</a:t>
                </a:r>
                <a:r>
                  <a:rPr lang="en-US" altLang="ja-JP" dirty="0"/>
                  <a:t>｣</a:t>
                </a:r>
                <a:r>
                  <a:rPr lang="ja-JP" altLang="en-US" dirty="0"/>
                  <a:t>と確認された。</a:t>
                </a:r>
                <a:endParaRPr kumimoji="1" lang="en-US" altLang="ja-JP" dirty="0"/>
              </a:p>
              <a:p>
                <a:pPr algn="just"/>
                <a:endParaRPr lang="en-US" altLang="ja-JP" dirty="0"/>
              </a:p>
              <a:p>
                <a:pPr algn="just"/>
                <a:r>
                  <a:rPr lang="ja-JP" altLang="en-US" dirty="0"/>
                  <a:t>確認に留まらない。①の</a:t>
                </a:r>
                <a:r>
                  <a:rPr lang="en-US" altLang="ja-JP" dirty="0"/>
                  <a:t>realities</a:t>
                </a:r>
                <a:r>
                  <a:rPr lang="ja-JP" altLang="en-US" dirty="0"/>
                  <a:t>の実用</a:t>
                </a:r>
                <a:r>
                  <a:rPr kumimoji="1" lang="ja-JP" altLang="en-US" dirty="0"/>
                  <a:t>も既に始まっている。量子コンピューター、</a:t>
                </a:r>
                <a:r>
                  <a:rPr kumimoji="1" lang="en-US" altLang="ja-JP" dirty="0"/>
                  <a:t>QKD (</a:t>
                </a:r>
                <a:r>
                  <a:rPr lang="en-US" altLang="ja-JP" u="sng" dirty="0" err="1">
                    <a:hlinkClick r:id="rId3"/>
                  </a:rPr>
                  <a:t>量子鍵配送</a:t>
                </a:r>
                <a:r>
                  <a:rPr lang="en-US" altLang="ja-JP" u="sng" dirty="0"/>
                  <a:t>)</a:t>
                </a:r>
                <a:r>
                  <a:rPr lang="ja-JP" altLang="en-US" dirty="0" err="1"/>
                  <a:t>、</a:t>
                </a:r>
                <a:r>
                  <a:rPr lang="ja-JP" altLang="en-US" dirty="0"/>
                  <a:t>量子もつれ顕微鏡</a:t>
                </a:r>
                <a:r>
                  <a:rPr lang="en-US" altLang="ja-JP" dirty="0"/>
                  <a:t>(</a:t>
                </a:r>
                <a:r>
                  <a:rPr lang="ja-JP" altLang="en-US" dirty="0"/>
                  <a:t>次頁で紹介</a:t>
                </a:r>
                <a:r>
                  <a:rPr lang="en-US" altLang="ja-JP" dirty="0"/>
                  <a:t>)</a:t>
                </a:r>
                <a:r>
                  <a:rPr kumimoji="1" lang="ja-JP" altLang="en-US" dirty="0"/>
                  <a:t>など。重力波の発見が</a:t>
                </a:r>
                <a:r>
                  <a:rPr kumimoji="1" lang="en-US" altLang="ja-JP" dirty="0"/>
                  <a:t>2017</a:t>
                </a:r>
                <a:r>
                  <a:rPr kumimoji="1" lang="ja-JP" altLang="en-US" dirty="0"/>
                  <a:t>年ノーベル物理学賞を受賞したが、これ</a:t>
                </a:r>
                <a:r>
                  <a:rPr lang="ja-JP" altLang="en-US" dirty="0"/>
                  <a:t>にも①の</a:t>
                </a:r>
                <a:r>
                  <a:rPr lang="en-US" altLang="ja-JP" dirty="0"/>
                  <a:t>realities</a:t>
                </a:r>
                <a:r>
                  <a:rPr lang="ja-JP" altLang="en-US" dirty="0"/>
                  <a:t>の応用技術の一つである</a:t>
                </a:r>
                <a:r>
                  <a:rPr lang="en-US" altLang="ja-JP" dirty="0"/>
                  <a:t>｢</a:t>
                </a:r>
                <a:r>
                  <a:rPr lang="ja-JP" altLang="en-US" dirty="0">
                    <a:hlinkClick r:id="rId4"/>
                  </a:rPr>
                  <a:t>弱測定</a:t>
                </a:r>
                <a:r>
                  <a:rPr lang="en-US" altLang="ja-JP" dirty="0"/>
                  <a:t>｣</a:t>
                </a:r>
                <a:r>
                  <a:rPr kumimoji="1" lang="ja-JP" altLang="en-US" dirty="0"/>
                  <a:t>という技術が活用されている。</a:t>
                </a:r>
                <a:endParaRPr kumimoji="1" lang="en-US" altLang="ja-JP" dirty="0"/>
              </a:p>
              <a:p>
                <a:pPr algn="just"/>
                <a:endParaRPr lang="en-US" altLang="ja-JP" dirty="0"/>
              </a:p>
              <a:p>
                <a:pPr algn="just"/>
                <a:r>
                  <a:rPr kumimoji="1" lang="ja-JP" altLang="en-US" dirty="0"/>
                  <a:t>宗教者も、科学に無縁ではいられない時代が来た。もしも上記の様な事柄を、その詳細は知らなくとも、概要も把握せずに、宗教者が</a:t>
                </a:r>
                <a:r>
                  <a:rPr kumimoji="1" lang="en-US" altLang="ja-JP" dirty="0"/>
                  <a:t>reality</a:t>
                </a:r>
                <a:r>
                  <a:rPr kumimoji="1" lang="ja-JP" altLang="en-US" dirty="0"/>
                  <a:t>について何か言説を唱えたら、科学教育をキチンと受けた者は誰もその宗教者を取り合わないだろう。まともに相手にしないだろう。その点、フランシスコ教皇が表す記述や発言は科学的バック・ボーンがシッカリしている。というか、</a:t>
                </a:r>
                <a:r>
                  <a:rPr kumimoji="1" lang="en-US" altLang="ja-JP" dirty="0"/>
                  <a:t>30</a:t>
                </a:r>
                <a:r>
                  <a:rPr kumimoji="1" lang="ja-JP" altLang="en-US" dirty="0"/>
                  <a:t>年以上昔に物理学教育を受けた私は「勉強し直しなさい」とお叱りを受けていると感じるほどだ。</a:t>
                </a:r>
                <a:endParaRPr kumimoji="1" lang="en-US" altLang="ja-JP" dirty="0"/>
              </a:p>
              <a:p>
                <a:pPr algn="just"/>
                <a:endParaRPr lang="en-US" altLang="ja-JP" dirty="0"/>
              </a:p>
              <a:p>
                <a:pPr algn="just"/>
                <a:r>
                  <a:rPr kumimoji="1" lang="ja-JP" altLang="en-US" dirty="0"/>
                  <a:t>名古屋大学名誉教授 素粒子物理学者 カトリック終身助祭の三田一郎師が、講談社ブルーバックス</a:t>
                </a:r>
                <a:r>
                  <a:rPr kumimoji="1" lang="en-US" altLang="ja-JP" dirty="0"/>
                  <a:t>『</a:t>
                </a:r>
                <a:r>
                  <a:rPr kumimoji="1" lang="ja-JP" altLang="en-US" dirty="0"/>
                  <a:t>科学者はなぜ神を信じるのか</a:t>
                </a:r>
                <a:r>
                  <a:rPr kumimoji="1" lang="en-US" altLang="ja-JP" dirty="0"/>
                  <a:t>』</a:t>
                </a:r>
                <a:r>
                  <a:rPr kumimoji="1" lang="ja-JP" altLang="en-US" dirty="0"/>
                  <a:t>を出版した</a:t>
                </a:r>
                <a:r>
                  <a:rPr kumimoji="1" lang="en-US" altLang="ja-JP" dirty="0"/>
                  <a:t>(2018.06.20)</a:t>
                </a:r>
                <a:r>
                  <a:rPr kumimoji="1" lang="ja-JP" altLang="en-US" dirty="0" err="1"/>
                  <a:t>。</a:t>
                </a:r>
                <a:r>
                  <a:rPr kumimoji="1" lang="ja-JP" altLang="en-US" dirty="0"/>
                  <a:t>彼は</a:t>
                </a:r>
                <a:r>
                  <a:rPr kumimoji="1" lang="en-US" altLang="ja-JP" dirty="0"/>
                  <a:t>Web Site ｢</a:t>
                </a:r>
                <a:r>
                  <a:rPr kumimoji="1" lang="ja-JP" altLang="en-US" dirty="0"/>
                  <a:t>科学と神 </a:t>
                </a:r>
                <a:r>
                  <a:rPr lang="ja-JP" altLang="en-US" dirty="0">
                    <a:hlinkClick r:id="rId5"/>
                  </a:rPr>
                  <a:t>三田一郎</a:t>
                </a:r>
                <a:r>
                  <a:rPr kumimoji="1" lang="en-US" altLang="ja-JP" dirty="0"/>
                  <a:t>｣</a:t>
                </a:r>
                <a:r>
                  <a:rPr kumimoji="1" lang="ja-JP" altLang="en-US" dirty="0"/>
                  <a:t>も運営している。とても参考になる。</a:t>
                </a:r>
                <a:endParaRPr kumimoji="1" lang="en-US" altLang="ja-JP" dirty="0"/>
              </a:p>
              <a:p>
                <a:pPr algn="just"/>
                <a:endParaRPr lang="en-US" altLang="ja-JP" dirty="0"/>
              </a:p>
              <a:p>
                <a:pPr algn="just"/>
                <a:endParaRPr kumimoji="1" lang="ja-JP" altLang="en-US" dirty="0"/>
              </a:p>
            </p:txBody>
          </p:sp>
        </mc:Choice>
        <mc:Fallback xmlns="">
          <p:sp>
            <p:nvSpPr>
              <p:cNvPr id="3" name="ノート プレースホルダー 2"/>
              <p:cNvSpPr>
                <a:spLocks noGrp="1"/>
              </p:cNvSpPr>
              <p:nvPr>
                <p:ph type="body" idx="1"/>
              </p:nvPr>
            </p:nvSpPr>
            <p:spPr/>
            <p:txBody>
              <a:bodyPr/>
              <a:lstStyle/>
              <a:p>
                <a:pPr algn="just"/>
                <a:r>
                  <a:rPr lang="ja-JP" altLang="en-US" dirty="0"/>
                  <a:t>スライド頁</a:t>
                </a:r>
                <a:r>
                  <a:rPr lang="en-US" altLang="ja-JP" dirty="0"/>
                  <a:t>4~8</a:t>
                </a:r>
                <a:r>
                  <a:rPr lang="ja-JP" altLang="en-US" dirty="0"/>
                  <a:t>で量子論について説明する。</a:t>
                </a:r>
                <a:r>
                  <a:rPr lang="en-US" altLang="ja-JP" dirty="0"/>
                  <a:t>2</a:t>
                </a:r>
                <a:r>
                  <a:rPr lang="ja-JP" altLang="en-US" dirty="0"/>
                  <a:t>頁の</a:t>
                </a:r>
                <a:r>
                  <a:rPr lang="en-US" altLang="ja-JP" dirty="0"/>
                  <a:t>｢</a:t>
                </a:r>
                <a:r>
                  <a:rPr lang="ja-JP" altLang="en-US" dirty="0"/>
                  <a:t>超越的次元</a:t>
                </a:r>
                <a:r>
                  <a:rPr lang="en-US" altLang="ja-JP" dirty="0"/>
                  <a:t>｣｢</a:t>
                </a:r>
                <a:r>
                  <a:rPr lang="ja-JP" altLang="en-US" dirty="0"/>
                  <a:t>不可約性</a:t>
                </a:r>
                <a:r>
                  <a:rPr lang="en-US" altLang="ja-JP" dirty="0"/>
                  <a:t>｣｢capability｣｢freedom｣</a:t>
                </a:r>
                <a:r>
                  <a:rPr lang="ja-JP" altLang="en-US" dirty="0"/>
                  <a:t>について量子論がどの様に説明するか見る。現在、量子論は哲学や宗教に近い領域に及んでいる。</a:t>
                </a:r>
                <a:endParaRPr lang="en-US" altLang="ja-JP" dirty="0"/>
              </a:p>
              <a:p>
                <a:pPr algn="just"/>
                <a:endParaRPr lang="en-US" altLang="ja-JP" dirty="0"/>
              </a:p>
              <a:p>
                <a:pPr algn="just"/>
                <a:r>
                  <a:rPr lang="ja-JP" altLang="en-US" dirty="0"/>
                  <a:t>量子論とは、</a:t>
                </a:r>
                <a:r>
                  <a:rPr lang="en-US" altLang="ja-JP" dirty="0"/>
                  <a:t>20</a:t>
                </a:r>
                <a:r>
                  <a:rPr lang="ja-JP" altLang="en-US" dirty="0"/>
                  <a:t>世紀初めに生まれた、五つの公理から演繹される、自然現象を説明する理論体系。太陽光スペクトラムにあるフラウンホーファー暗線など、古典力学･古典電磁気学では説明できない現象を説明するために開発された。つまり、新現象を説明するために生み出された新公理系。</a:t>
                </a:r>
                <a:endParaRPr lang="en-US" altLang="ja-JP" dirty="0"/>
              </a:p>
              <a:p>
                <a:pPr algn="just"/>
                <a:endParaRPr lang="en-US" altLang="ja-JP" dirty="0"/>
              </a:p>
              <a:p>
                <a:pPr algn="just"/>
                <a:r>
                  <a:rPr kumimoji="1" lang="ja-JP" altLang="en-US" dirty="0"/>
                  <a:t>ところが量子論の公理系は「エッ嘘でしょ</a:t>
                </a:r>
                <a:r>
                  <a:rPr kumimoji="1" lang="en-US" altLang="ja-JP" dirty="0"/>
                  <a:t>｣</a:t>
                </a:r>
                <a:r>
                  <a:rPr kumimoji="1" lang="ja-JP" altLang="en-US" dirty="0"/>
                  <a:t>と思える珍現象まで演繹できてしまった。それは、① </a:t>
                </a:r>
                <a:r>
                  <a:rPr kumimoji="1" lang="en-US" altLang="ja-JP" dirty="0"/>
                  <a:t>quantum parallelism :</a:t>
                </a:r>
                <a:r>
                  <a:rPr kumimoji="1" lang="ja-JP" altLang="en-US" dirty="0"/>
                  <a:t> </a:t>
                </a:r>
                <a:r>
                  <a:rPr kumimoji="1" lang="ja-JP" altLang="en-US" u="sng" dirty="0"/>
                  <a:t>同一対象に対して</a:t>
                </a:r>
                <a:r>
                  <a:rPr kumimoji="1" lang="ja-JP" altLang="en-US" dirty="0"/>
                  <a:t>同時進行する複数の</a:t>
                </a:r>
                <a:r>
                  <a:rPr kumimoji="1" lang="en-US" altLang="ja-JP" dirty="0"/>
                  <a:t>realities</a:t>
                </a:r>
                <a:r>
                  <a:rPr kumimoji="1" lang="ja-JP" altLang="en-US" dirty="0"/>
                  <a:t>が存在する。② </a:t>
                </a:r>
                <a:r>
                  <a:rPr kumimoji="1" lang="en-US" altLang="ja-JP" dirty="0"/>
                  <a:t>collapsing : </a:t>
                </a:r>
                <a:r>
                  <a:rPr kumimoji="1" lang="ja-JP" altLang="en-US" dirty="0"/>
                  <a:t>それら</a:t>
                </a:r>
                <a:r>
                  <a:rPr lang="en-US" altLang="ja-JP" dirty="0"/>
                  <a:t>realities</a:t>
                </a:r>
                <a:r>
                  <a:rPr lang="ja-JP" altLang="en-US" dirty="0"/>
                  <a:t>が、</a:t>
                </a:r>
                <a:r>
                  <a:rPr kumimoji="1" lang="ja-JP" altLang="en-US" dirty="0"/>
                  <a:t>観測により一つの</a:t>
                </a:r>
                <a:r>
                  <a:rPr kumimoji="1" lang="en-US" altLang="ja-JP" dirty="0"/>
                  <a:t>reality</a:t>
                </a:r>
                <a:r>
                  <a:rPr kumimoji="1" lang="ja-JP" altLang="en-US" dirty="0"/>
                  <a:t>に収縮</a:t>
                </a:r>
                <a:r>
                  <a:rPr kumimoji="1" lang="en-US" altLang="ja-JP" dirty="0"/>
                  <a:t>(collapse)</a:t>
                </a:r>
                <a:r>
                  <a:rPr kumimoji="1" lang="ja-JP" altLang="en-US" dirty="0"/>
                  <a:t>する。･･･から構成される</a:t>
                </a:r>
                <a:r>
                  <a:rPr kumimoji="1" lang="en-US" altLang="ja-JP" dirty="0"/>
                  <a:t>quantum reality</a:t>
                </a:r>
                <a:r>
                  <a:rPr lang="ja-JP" altLang="en-US" dirty="0"/>
                  <a:t> </a:t>
                </a:r>
                <a:r>
                  <a:rPr lang="en-US" altLang="ja-JP" dirty="0"/>
                  <a:t>(</a:t>
                </a:r>
                <a:r>
                  <a:rPr lang="ja-JP" altLang="en-US" dirty="0"/>
                  <a:t>量子論的現実</a:t>
                </a:r>
                <a:r>
                  <a:rPr lang="en-US" altLang="ja-JP" dirty="0"/>
                  <a:t>)</a:t>
                </a:r>
                <a:r>
                  <a:rPr lang="ja-JP" altLang="en-US" dirty="0" err="1"/>
                  <a:t>。</a:t>
                </a:r>
                <a:r>
                  <a:rPr lang="en-US" altLang="ja-JP" dirty="0"/>
                  <a:t>｢</a:t>
                </a:r>
                <a:r>
                  <a:rPr lang="ja-JP" altLang="en-US" dirty="0"/>
                  <a:t>偽</a:t>
                </a:r>
                <a:r>
                  <a:rPr lang="en-US" altLang="ja-JP" dirty="0"/>
                  <a:t>｣</a:t>
                </a:r>
                <a:r>
                  <a:rPr lang="ja-JP" altLang="en-US" dirty="0"/>
                  <a:t>とアインシュタインは考え、</a:t>
                </a:r>
                <a:r>
                  <a:rPr lang="en-US" altLang="ja-JP" dirty="0"/>
                  <a:t>｢</a:t>
                </a:r>
                <a:r>
                  <a:rPr lang="ja-JP" altLang="en-US" dirty="0"/>
                  <a:t>真</a:t>
                </a:r>
                <a:r>
                  <a:rPr lang="en-US" altLang="ja-JP" dirty="0"/>
                  <a:t>｣</a:t>
                </a:r>
                <a:r>
                  <a:rPr lang="ja-JP" altLang="en-US" dirty="0"/>
                  <a:t>とボーアは考え大論争が始まった。</a:t>
                </a:r>
                <a:endParaRPr lang="en-US" altLang="ja-JP" dirty="0"/>
              </a:p>
              <a:p>
                <a:pPr algn="just"/>
                <a:endParaRPr kumimoji="1" lang="en-US" altLang="ja-JP" dirty="0"/>
              </a:p>
              <a:p>
                <a:pPr algn="just"/>
                <a:r>
                  <a:rPr kumimoji="1" lang="ja-JP" altLang="en-US" dirty="0"/>
                  <a:t>真偽は実験で決着した。</a:t>
                </a:r>
                <a:r>
                  <a:rPr kumimoji="1" lang="en-US" altLang="ja-JP" dirty="0"/>
                  <a:t>1964</a:t>
                </a:r>
                <a:r>
                  <a:rPr kumimoji="1" lang="ja-JP" altLang="en-US" dirty="0"/>
                  <a:t>年</a:t>
                </a:r>
                <a:r>
                  <a:rPr lang="en-US" altLang="ja-JP" dirty="0"/>
                  <a:t>John Bell</a:t>
                </a:r>
                <a:r>
                  <a:rPr lang="ja-JP" altLang="en-US" dirty="0"/>
                  <a:t>が、</a:t>
                </a:r>
                <a:r>
                  <a:rPr kumimoji="1" lang="en-US" altLang="ja-JP" dirty="0"/>
                  <a:t>｢</a:t>
                </a:r>
                <a:r>
                  <a:rPr kumimoji="1" lang="ja-JP" altLang="en-US" dirty="0"/>
                  <a:t>コレコレという数式で表される物理量</a:t>
                </a:r>
                <a:r>
                  <a:rPr kumimoji="1" lang="en-US" altLang="ja-JP" dirty="0"/>
                  <a:t>C</a:t>
                </a:r>
                <a:r>
                  <a:rPr kumimoji="1" lang="ja-JP" altLang="en-US" dirty="0"/>
                  <a:t>を実験で計測し、</a:t>
                </a:r>
                <a:r>
                  <a:rPr lang="en-US" altLang="ja-JP" dirty="0"/>
                  <a:t> </a:t>
                </a:r>
                <a:r>
                  <a:rPr lang="en-US" altLang="ja-JP" i="0">
                    <a:latin typeface="Cambria Math" panose="02040503050406030204" pitchFamily="18" charset="0"/>
                  </a:rPr>
                  <a:t>|C|</a:t>
                </a:r>
                <a:r>
                  <a:rPr lang="en-US" altLang="ja-JP" i="0">
                    <a:latin typeface="Cambria Math" panose="02040503050406030204" pitchFamily="18" charset="0"/>
                    <a:ea typeface="Cambria Math" panose="02040503050406030204" pitchFamily="18" charset="0"/>
                  </a:rPr>
                  <a:t>&lt;2</a:t>
                </a:r>
                <a:r>
                  <a:rPr kumimoji="1" lang="ja-JP" altLang="en-US" dirty="0"/>
                  <a:t>ならば「偽」、</a:t>
                </a:r>
                <a:r>
                  <a:rPr lang="en-US" altLang="ja-JP" dirty="0"/>
                  <a:t> </a:t>
                </a:r>
                <a:r>
                  <a:rPr lang="en-US" altLang="ja-JP" i="0">
                    <a:latin typeface="Cambria Math" panose="02040503050406030204" pitchFamily="18" charset="0"/>
                  </a:rPr>
                  <a:t>|C|</a:t>
                </a:r>
                <a:r>
                  <a:rPr lang="en-US" altLang="ja-JP" i="0">
                    <a:latin typeface="Cambria Math" panose="02040503050406030204" pitchFamily="18" charset="0"/>
                    <a:ea typeface="Cambria Math" panose="02040503050406030204" pitchFamily="18" charset="0"/>
                  </a:rPr>
                  <a:t>&gt;2</a:t>
                </a:r>
                <a:r>
                  <a:rPr kumimoji="1" lang="ja-JP" altLang="en-US" dirty="0"/>
                  <a:t>ならば「真」だよ」と判定方法を示した。</a:t>
                </a:r>
                <a:r>
                  <a:rPr kumimoji="1" lang="en-US" altLang="ja-JP" dirty="0"/>
                  <a:t>1982</a:t>
                </a:r>
                <a:r>
                  <a:rPr kumimoji="1" lang="ja-JP" altLang="en-US" dirty="0"/>
                  <a:t>年にはアスペが電子</a:t>
                </a:r>
                <a:r>
                  <a:rPr kumimoji="1" lang="en-US" altLang="ja-JP" dirty="0"/>
                  <a:t>(electron)</a:t>
                </a:r>
                <a:r>
                  <a:rPr kumimoji="1" lang="ja-JP" altLang="en-US" dirty="0"/>
                  <a:t>を使って</a:t>
                </a:r>
                <a:r>
                  <a:rPr lang="en-US" altLang="ja-JP" i="0">
                    <a:latin typeface="Cambria Math" panose="02040503050406030204" pitchFamily="18" charset="0"/>
                  </a:rPr>
                  <a:t>|C|</a:t>
                </a:r>
                <a:r>
                  <a:rPr lang="en-US" altLang="ja-JP" i="0">
                    <a:latin typeface="Cambria Math" panose="02040503050406030204" pitchFamily="18" charset="0"/>
                    <a:ea typeface="Cambria Math" panose="02040503050406030204" pitchFamily="18" charset="0"/>
                  </a:rPr>
                  <a:t>&gt;2</a:t>
                </a:r>
                <a:r>
                  <a:rPr lang="ja-JP" altLang="en-US" dirty="0"/>
                  <a:t>であることを確かめ</a:t>
                </a:r>
                <a:r>
                  <a:rPr kumimoji="1" lang="ja-JP" altLang="en-US" dirty="0"/>
                  <a:t>、</a:t>
                </a:r>
                <a:r>
                  <a:rPr kumimoji="1" lang="en-US" altLang="ja-JP" dirty="0"/>
                  <a:t>21</a:t>
                </a:r>
                <a:r>
                  <a:rPr kumimoji="1" lang="ja-JP" altLang="en-US" dirty="0"/>
                  <a:t>世紀には光</a:t>
                </a:r>
                <a:r>
                  <a:rPr kumimoji="1" lang="en-US" altLang="ja-JP" dirty="0"/>
                  <a:t>(photon)</a:t>
                </a:r>
                <a:r>
                  <a:rPr kumimoji="1" lang="ja-JP" altLang="en-US" dirty="0"/>
                  <a:t>を使って</a:t>
                </a:r>
                <a:r>
                  <a:rPr lang="en-US" altLang="ja-JP" i="0">
                    <a:latin typeface="Cambria Math" panose="02040503050406030204" pitchFamily="18" charset="0"/>
                  </a:rPr>
                  <a:t>|C|</a:t>
                </a:r>
                <a:r>
                  <a:rPr lang="en-US" altLang="ja-JP" i="0">
                    <a:latin typeface="Cambria Math" panose="02040503050406030204" pitchFamily="18" charset="0"/>
                    <a:ea typeface="Cambria Math" panose="02040503050406030204" pitchFamily="18" charset="0"/>
                  </a:rPr>
                  <a:t>&gt;2</a:t>
                </a:r>
                <a:r>
                  <a:rPr lang="ja-JP" altLang="en-US" dirty="0"/>
                  <a:t>であることを確かめる実験が相次いだ。①②の</a:t>
                </a:r>
                <a:r>
                  <a:rPr lang="en-US" altLang="ja-JP" dirty="0"/>
                  <a:t>quantum reality</a:t>
                </a:r>
                <a:r>
                  <a:rPr lang="ja-JP" altLang="en-US" dirty="0"/>
                  <a:t> </a:t>
                </a:r>
                <a:r>
                  <a:rPr lang="en-US" altLang="ja-JP" dirty="0"/>
                  <a:t>(</a:t>
                </a:r>
                <a:r>
                  <a:rPr lang="ja-JP" altLang="en-US" dirty="0"/>
                  <a:t>量子論的現実</a:t>
                </a:r>
                <a:r>
                  <a:rPr lang="en-US" altLang="ja-JP" dirty="0"/>
                  <a:t>)</a:t>
                </a:r>
                <a:r>
                  <a:rPr lang="ja-JP" altLang="en-US" dirty="0"/>
                  <a:t>が</a:t>
                </a:r>
                <a:r>
                  <a:rPr lang="en-US" altLang="ja-JP" dirty="0"/>
                  <a:t>｢</a:t>
                </a:r>
                <a:r>
                  <a:rPr lang="ja-JP" altLang="en-US" dirty="0"/>
                  <a:t>真</a:t>
                </a:r>
                <a:r>
                  <a:rPr lang="en-US" altLang="ja-JP" dirty="0"/>
                  <a:t>｣</a:t>
                </a:r>
                <a:r>
                  <a:rPr lang="ja-JP" altLang="en-US" dirty="0"/>
                  <a:t>と確認された。</a:t>
                </a:r>
                <a:endParaRPr kumimoji="1" lang="en-US" altLang="ja-JP" dirty="0"/>
              </a:p>
              <a:p>
                <a:pPr algn="just"/>
                <a:endParaRPr lang="en-US" altLang="ja-JP" dirty="0"/>
              </a:p>
              <a:p>
                <a:pPr algn="just"/>
                <a:r>
                  <a:rPr lang="ja-JP" altLang="en-US" dirty="0"/>
                  <a:t>確認に留まらない。①の</a:t>
                </a:r>
                <a:r>
                  <a:rPr lang="en-US" altLang="ja-JP" dirty="0"/>
                  <a:t>realities</a:t>
                </a:r>
                <a:r>
                  <a:rPr lang="ja-JP" altLang="en-US" dirty="0"/>
                  <a:t>の実用</a:t>
                </a:r>
                <a:r>
                  <a:rPr kumimoji="1" lang="ja-JP" altLang="en-US" dirty="0"/>
                  <a:t>も既に始まっている。量子コンピューター、</a:t>
                </a:r>
                <a:r>
                  <a:rPr kumimoji="1" lang="en-US" altLang="ja-JP" dirty="0"/>
                  <a:t>QKD (</a:t>
                </a:r>
                <a:r>
                  <a:rPr lang="en-US" altLang="ja-JP" u="sng" dirty="0" err="1">
                    <a:hlinkClick r:id="rId6"/>
                  </a:rPr>
                  <a:t>量子鍵配送</a:t>
                </a:r>
                <a:r>
                  <a:rPr lang="en-US" altLang="ja-JP" u="sng" dirty="0"/>
                  <a:t>)</a:t>
                </a:r>
                <a:r>
                  <a:rPr lang="ja-JP" altLang="en-US" dirty="0" err="1"/>
                  <a:t>、</a:t>
                </a:r>
                <a:r>
                  <a:rPr lang="ja-JP" altLang="en-US" dirty="0"/>
                  <a:t>量子もつれ顕微鏡</a:t>
                </a:r>
                <a:r>
                  <a:rPr lang="en-US" altLang="ja-JP" dirty="0"/>
                  <a:t>(</a:t>
                </a:r>
                <a:r>
                  <a:rPr lang="ja-JP" altLang="en-US" dirty="0"/>
                  <a:t>次頁で紹介</a:t>
                </a:r>
                <a:r>
                  <a:rPr lang="en-US" altLang="ja-JP" dirty="0"/>
                  <a:t>)</a:t>
                </a:r>
                <a:r>
                  <a:rPr kumimoji="1" lang="ja-JP" altLang="en-US" dirty="0"/>
                  <a:t>など。重力波の発見が</a:t>
                </a:r>
                <a:r>
                  <a:rPr kumimoji="1" lang="en-US" altLang="ja-JP" dirty="0"/>
                  <a:t>2017</a:t>
                </a:r>
                <a:r>
                  <a:rPr kumimoji="1" lang="ja-JP" altLang="en-US" dirty="0"/>
                  <a:t>年ノーベル物理学賞を受賞したが、これ</a:t>
                </a:r>
                <a:r>
                  <a:rPr lang="ja-JP" altLang="en-US" dirty="0"/>
                  <a:t>にも①の</a:t>
                </a:r>
                <a:r>
                  <a:rPr lang="en-US" altLang="ja-JP" dirty="0"/>
                  <a:t>realities</a:t>
                </a:r>
                <a:r>
                  <a:rPr lang="ja-JP" altLang="en-US" dirty="0"/>
                  <a:t>の応用技術の一つである</a:t>
                </a:r>
                <a:r>
                  <a:rPr lang="en-US" altLang="ja-JP" dirty="0"/>
                  <a:t>｢</a:t>
                </a:r>
                <a:r>
                  <a:rPr lang="ja-JP" altLang="en-US" dirty="0">
                    <a:hlinkClick r:id="rId7"/>
                  </a:rPr>
                  <a:t>弱測定</a:t>
                </a:r>
                <a:r>
                  <a:rPr lang="en-US" altLang="ja-JP" dirty="0"/>
                  <a:t>｣</a:t>
                </a:r>
                <a:r>
                  <a:rPr kumimoji="1" lang="ja-JP" altLang="en-US" dirty="0"/>
                  <a:t>という技術が活用されている。</a:t>
                </a:r>
                <a:endParaRPr kumimoji="1" lang="en-US" altLang="ja-JP" dirty="0"/>
              </a:p>
              <a:p>
                <a:pPr algn="just"/>
                <a:endParaRPr lang="en-US" altLang="ja-JP" dirty="0"/>
              </a:p>
              <a:p>
                <a:pPr algn="just"/>
                <a:r>
                  <a:rPr kumimoji="1" lang="ja-JP" altLang="en-US" dirty="0"/>
                  <a:t>宗教者も、科学に無縁ではいられない時代が来た。もしも上記の様な事柄を、その詳細は知らなくとも、概要も把握せずに、宗教者が</a:t>
                </a:r>
                <a:r>
                  <a:rPr kumimoji="1" lang="en-US" altLang="ja-JP" dirty="0"/>
                  <a:t>reality</a:t>
                </a:r>
                <a:r>
                  <a:rPr kumimoji="1" lang="ja-JP" altLang="en-US" dirty="0"/>
                  <a:t>について何か言説を唱えたら、科学教育をキチンと受けた者は誰もその宗教者を取り合わないだろう。まともに相手にしないだろう。その点、フランシスコ教皇が表す記述や発言は科学的バック・ボーンがシッカリしている。というか、</a:t>
                </a:r>
                <a:r>
                  <a:rPr kumimoji="1" lang="en-US" altLang="ja-JP" dirty="0"/>
                  <a:t>30</a:t>
                </a:r>
                <a:r>
                  <a:rPr kumimoji="1" lang="ja-JP" altLang="en-US" dirty="0"/>
                  <a:t>年以上昔に物理学教育を受けた私は「勉強し直しなさい」とお叱りを受けていると感じるほどだ。</a:t>
                </a:r>
                <a:endParaRPr kumimoji="1" lang="en-US" altLang="ja-JP" dirty="0"/>
              </a:p>
              <a:p>
                <a:pPr algn="just"/>
                <a:endParaRPr lang="en-US" altLang="ja-JP" dirty="0"/>
              </a:p>
              <a:p>
                <a:pPr algn="just"/>
                <a:r>
                  <a:rPr kumimoji="1" lang="ja-JP" altLang="en-US" dirty="0"/>
                  <a:t>名古屋大学名誉教授 素粒子物理学者 カトリック終身助祭の三田一郎師が、講談社ブルーバックス</a:t>
                </a:r>
                <a:r>
                  <a:rPr kumimoji="1" lang="en-US" altLang="ja-JP" dirty="0"/>
                  <a:t>『</a:t>
                </a:r>
                <a:r>
                  <a:rPr kumimoji="1" lang="ja-JP" altLang="en-US" dirty="0"/>
                  <a:t>科学者はなぜ神を信じるのか</a:t>
                </a:r>
                <a:r>
                  <a:rPr kumimoji="1" lang="en-US" altLang="ja-JP" dirty="0"/>
                  <a:t>』</a:t>
                </a:r>
                <a:r>
                  <a:rPr kumimoji="1" lang="ja-JP" altLang="en-US" dirty="0"/>
                  <a:t>を出版した</a:t>
                </a:r>
                <a:r>
                  <a:rPr kumimoji="1" lang="en-US" altLang="ja-JP" dirty="0"/>
                  <a:t>(2018.06.20)</a:t>
                </a:r>
                <a:r>
                  <a:rPr kumimoji="1" lang="ja-JP" altLang="en-US" dirty="0" err="1"/>
                  <a:t>。</a:t>
                </a:r>
                <a:r>
                  <a:rPr kumimoji="1" lang="ja-JP" altLang="en-US" dirty="0"/>
                  <a:t>彼は</a:t>
                </a:r>
                <a:r>
                  <a:rPr kumimoji="1" lang="en-US" altLang="ja-JP" dirty="0"/>
                  <a:t>Web Site ｢</a:t>
                </a:r>
                <a:r>
                  <a:rPr kumimoji="1" lang="ja-JP" altLang="en-US" dirty="0"/>
                  <a:t>科学と神 </a:t>
                </a:r>
                <a:r>
                  <a:rPr lang="ja-JP" altLang="en-US" dirty="0">
                    <a:hlinkClick r:id="rId8"/>
                  </a:rPr>
                  <a:t>三田一郎</a:t>
                </a:r>
                <a:r>
                  <a:rPr kumimoji="1" lang="en-US" altLang="ja-JP" dirty="0"/>
                  <a:t>｣</a:t>
                </a:r>
                <a:r>
                  <a:rPr kumimoji="1" lang="ja-JP" altLang="en-US" dirty="0"/>
                  <a:t>も運営している。とても参考になる。</a:t>
                </a:r>
                <a:endParaRPr kumimoji="1" lang="en-US" altLang="ja-JP" dirty="0"/>
              </a:p>
              <a:p>
                <a:pPr algn="just"/>
                <a:endParaRPr lang="en-US" altLang="ja-JP" dirty="0"/>
              </a:p>
              <a:p>
                <a:pPr algn="just"/>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4</a:t>
            </a:fld>
            <a:endParaRPr lang="ja-JP" altLang="en-US" dirty="0"/>
          </a:p>
        </p:txBody>
      </p:sp>
    </p:spTree>
    <p:extLst>
      <p:ext uri="{BB962C8B-B14F-4D97-AF65-F5344CB8AC3E}">
        <p14:creationId xmlns:p14="http://schemas.microsoft.com/office/powerpoint/2010/main" val="64843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lang="ja-JP" altLang="en-US" dirty="0"/>
              <a:t>①</a:t>
            </a:r>
            <a:r>
              <a:rPr lang="en-US" altLang="ja-JP" dirty="0"/>
              <a:t> quantum parallelism</a:t>
            </a:r>
            <a:r>
              <a:rPr lang="ja-JP" altLang="en-US" dirty="0"/>
              <a:t>の</a:t>
            </a:r>
            <a:r>
              <a:rPr lang="en-US" altLang="ja-JP" dirty="0"/>
              <a:t>realities</a:t>
            </a:r>
            <a:r>
              <a:rPr lang="ja-JP" altLang="en-US" dirty="0"/>
              <a:t>を具体的に利用した例を示す。これは「量子もつれ顕微鏡」という。この方式の顕微鏡では、通常の現実を利用した顕微鏡の解像力を超えた解像力が得られる。</a:t>
            </a:r>
            <a:endParaRPr lang="en-US" altLang="ja-JP" dirty="0"/>
          </a:p>
          <a:p>
            <a:pPr algn="just"/>
            <a:endParaRPr lang="en-US" altLang="ja-JP" dirty="0"/>
          </a:p>
          <a:p>
            <a:pPr algn="just"/>
            <a:r>
              <a:rPr lang="ja-JP" altLang="en-US" dirty="0"/>
              <a:t>右図の文字</a:t>
            </a:r>
            <a:r>
              <a:rPr lang="en-US" altLang="ja-JP" dirty="0"/>
              <a:t>｢Q｣</a:t>
            </a:r>
            <a:r>
              <a:rPr lang="ja-JP" altLang="en-US" dirty="0"/>
              <a:t>の方が左図の</a:t>
            </a:r>
            <a:r>
              <a:rPr lang="en-US" altLang="ja-JP" dirty="0"/>
              <a:t>Q</a:t>
            </a:r>
            <a:r>
              <a:rPr lang="ja-JP" altLang="en-US" dirty="0"/>
              <a:t>よりも解像度が高い。素朴実在論 </a:t>
            </a:r>
            <a:r>
              <a:rPr lang="en-US" altLang="ja-JP" dirty="0"/>
              <a:t>--- </a:t>
            </a:r>
            <a:r>
              <a:rPr lang="ja-JP" altLang="en-US" dirty="0"/>
              <a:t>一般的感覚で捉えられる</a:t>
            </a:r>
            <a:r>
              <a:rPr lang="en-US" altLang="ja-JP" dirty="0"/>
              <a:t>reality</a:t>
            </a:r>
            <a:r>
              <a:rPr lang="ja-JP" altLang="en-US" dirty="0" err="1"/>
              <a:t>だけ</a:t>
            </a:r>
            <a:r>
              <a:rPr lang="ja-JP" altLang="en-US" dirty="0"/>
              <a:t>が</a:t>
            </a:r>
            <a:r>
              <a:rPr lang="en-US" altLang="ja-JP" dirty="0"/>
              <a:t>reality</a:t>
            </a:r>
            <a:r>
              <a:rPr lang="ja-JP" altLang="en-US" dirty="0"/>
              <a:t>という考え方</a:t>
            </a:r>
            <a:r>
              <a:rPr lang="en-US" altLang="ja-JP" dirty="0"/>
              <a:t> --- </a:t>
            </a:r>
            <a:r>
              <a:rPr lang="ja-JP" altLang="en-US" dirty="0"/>
              <a:t>の現実の枠</a:t>
            </a:r>
            <a:r>
              <a:rPr lang="en-US" altLang="ja-JP" dirty="0"/>
              <a:t>(frame)</a:t>
            </a:r>
            <a:r>
              <a:rPr lang="ja-JP" altLang="en-US" dirty="0"/>
              <a:t>を超えた現実があるという実感を得ていただきたい。量子もつれ顕微鏡の原理を大雑把に言えば、</a:t>
            </a:r>
            <a:r>
              <a:rPr lang="en-US" altLang="ja-JP" dirty="0"/>
              <a:t>realities</a:t>
            </a:r>
            <a:r>
              <a:rPr lang="ja-JP" altLang="en-US" dirty="0"/>
              <a:t>の中で起きる光の干渉を利用する方が、一つの</a:t>
            </a:r>
            <a:r>
              <a:rPr lang="en-US" altLang="ja-JP" dirty="0"/>
              <a:t>reality</a:t>
            </a:r>
            <a:r>
              <a:rPr lang="ja-JP" altLang="en-US" dirty="0"/>
              <a:t>の中で起きる光の干渉を利用するよりも解像力を高く出来る、ということ。</a:t>
            </a:r>
            <a:endParaRPr lang="en-US" altLang="ja-JP" dirty="0"/>
          </a:p>
          <a:p>
            <a:pPr algn="just"/>
            <a:endParaRPr lang="en-US" altLang="ja-JP" dirty="0"/>
          </a:p>
          <a:p>
            <a:pPr algn="just"/>
            <a:r>
              <a:rPr lang="ja-JP" altLang="en-US" dirty="0"/>
              <a:t>①の</a:t>
            </a:r>
            <a:r>
              <a:rPr lang="en-US" altLang="ja-JP" dirty="0"/>
              <a:t>realities</a:t>
            </a:r>
            <a:r>
              <a:rPr lang="ja-JP" altLang="en-US" dirty="0"/>
              <a:t>を人間は感知しているのか</a:t>
            </a:r>
            <a:r>
              <a:rPr lang="en-US" altLang="ja-JP" dirty="0"/>
              <a:t>/</a:t>
            </a:r>
            <a:r>
              <a:rPr lang="ja-JP" altLang="en-US" dirty="0"/>
              <a:t>いないのか、といったことは未だ完全には解明されていない。ただ、実証された量子もつれ顕微鏡も量子コンピュータも、①の</a:t>
            </a:r>
            <a:r>
              <a:rPr lang="en-US" altLang="ja-JP" dirty="0"/>
              <a:t>realities</a:t>
            </a:r>
            <a:r>
              <a:rPr lang="ja-JP" altLang="en-US" dirty="0"/>
              <a:t>を利用している。それなのに人間が利用していないはずがない、と</a:t>
            </a:r>
            <a:r>
              <a:rPr lang="en-US" altLang="ja-JP" dirty="0"/>
              <a:t>Penrose </a:t>
            </a:r>
            <a:r>
              <a:rPr lang="ja-JP" altLang="en-US" dirty="0"/>
              <a:t>など量子脳研究者は考えている。</a:t>
            </a:r>
            <a:endParaRPr lang="en-US" altLang="ja-JP" dirty="0"/>
          </a:p>
          <a:p>
            <a:pPr algn="just"/>
            <a:endParaRPr lang="en-US" altLang="ja-JP" dirty="0"/>
          </a:p>
          <a:p>
            <a:pPr algn="just"/>
            <a:r>
              <a:rPr lang="ja-JP" altLang="en-US" dirty="0"/>
              <a:t>①の</a:t>
            </a:r>
            <a:r>
              <a:rPr lang="en-US" altLang="ja-JP" dirty="0"/>
              <a:t>realities</a:t>
            </a:r>
            <a:r>
              <a:rPr lang="ja-JP" altLang="en-US" dirty="0"/>
              <a:t>を人間が利用していないはずがない、と教皇も考えている。</a:t>
            </a:r>
            <a:r>
              <a:rPr lang="en-US" altLang="ja-JP" dirty="0">
                <a:hlinkClick r:id="rId3"/>
              </a:rPr>
              <a:t>the transcendent dimension of human existence and our irreducible freedom</a:t>
            </a:r>
            <a:r>
              <a:rPr lang="ja-JP" altLang="en-US" dirty="0"/>
              <a:t>等のフランシスコ教皇の様々な発言を聞けば、教皇も「①の</a:t>
            </a:r>
            <a:r>
              <a:rPr lang="en-US" altLang="ja-JP" dirty="0"/>
              <a:t>realities</a:t>
            </a:r>
            <a:r>
              <a:rPr lang="ja-JP" altLang="en-US" dirty="0"/>
              <a:t>を人間は利用している」と考えていることが分かる。</a:t>
            </a:r>
            <a:endParaRPr lang="en-US" altLang="ja-JP" dirty="0"/>
          </a:p>
          <a:p>
            <a:pPr algn="just"/>
            <a:endParaRPr lang="en-US" altLang="ja-JP" dirty="0"/>
          </a:p>
          <a:p>
            <a:pPr algn="just"/>
            <a:r>
              <a:rPr lang="en-US" altLang="ja-JP" dirty="0">
                <a:hlinkClick r:id="rId4" action="ppaction://hlinksldjump"/>
              </a:rPr>
              <a:t>14</a:t>
            </a:r>
            <a:r>
              <a:rPr lang="ja-JP" altLang="en-US" dirty="0">
                <a:hlinkClick r:id="rId4" action="ppaction://hlinksldjump"/>
              </a:rPr>
              <a:t>頁</a:t>
            </a:r>
            <a:r>
              <a:rPr lang="ja-JP" altLang="en-US" dirty="0"/>
              <a:t>で触れるが</a:t>
            </a:r>
            <a:r>
              <a:rPr lang="en-US" altLang="ja-JP" dirty="0"/>
              <a:t>EG</a:t>
            </a:r>
            <a:r>
              <a:rPr lang="ja-JP" altLang="en-US" dirty="0"/>
              <a:t>四原則の</a:t>
            </a:r>
            <a:r>
              <a:rPr lang="en-US" altLang="ja-JP" dirty="0"/>
              <a:t>3</a:t>
            </a:r>
            <a:r>
              <a:rPr lang="ja-JP" altLang="en-US" dirty="0"/>
              <a:t>番目をここで読んで頂きたい。</a:t>
            </a:r>
            <a:r>
              <a:rPr lang="en-US" altLang="ja-JP" dirty="0"/>
              <a:t>realities</a:t>
            </a:r>
            <a:r>
              <a:rPr lang="ja-JP" altLang="en-US" dirty="0"/>
              <a:t>の言葉の重みが増すだろう。</a:t>
            </a:r>
            <a:endParaRPr lang="en-US" altLang="ja-JP" dirty="0"/>
          </a:p>
          <a:p>
            <a:r>
              <a:rPr lang="en-US" altLang="ja-JP" dirty="0"/>
              <a:t>3</a:t>
            </a:r>
            <a:r>
              <a:rPr lang="ja-JP" altLang="en-US" dirty="0" err="1"/>
              <a:t>．</a:t>
            </a:r>
            <a:r>
              <a:rPr lang="ja-JP" altLang="en-US" dirty="0"/>
              <a:t> </a:t>
            </a:r>
            <a:r>
              <a:rPr lang="en-US" altLang="ja-JP" i="1" dirty="0"/>
              <a:t>Realities are more important than ideas</a:t>
            </a:r>
            <a:endParaRPr lang="ja-JP" altLang="ja-JP" dirty="0"/>
          </a:p>
          <a:p>
            <a:pPr algn="just"/>
            <a:r>
              <a:rPr lang="en-US" altLang="ja-JP" dirty="0"/>
              <a:t>231.</a:t>
            </a:r>
            <a:r>
              <a:rPr lang="ja-JP" altLang="ja-JP" dirty="0"/>
              <a:t>　</a:t>
            </a:r>
            <a:r>
              <a:rPr lang="en-US" altLang="ja-JP" dirty="0"/>
              <a:t>ideas</a:t>
            </a:r>
            <a:r>
              <a:rPr lang="ja-JP" altLang="ja-JP" dirty="0"/>
              <a:t>と</a:t>
            </a:r>
            <a:r>
              <a:rPr lang="en-US" altLang="ja-JP" dirty="0"/>
              <a:t>realities</a:t>
            </a:r>
            <a:r>
              <a:rPr lang="ja-JP" altLang="ja-JP" dirty="0"/>
              <a:t>の間にも常に緊張が存在します。</a:t>
            </a:r>
            <a:r>
              <a:rPr lang="en-US" altLang="ja-JP" dirty="0"/>
              <a:t>realities</a:t>
            </a:r>
            <a:r>
              <a:rPr lang="ja-JP" altLang="ja-JP" dirty="0"/>
              <a:t>はただ単純に存在する</a:t>
            </a:r>
            <a:r>
              <a:rPr lang="ja-JP" altLang="en-US" baseline="30000" dirty="0"/>
              <a:t>*</a:t>
            </a:r>
            <a:r>
              <a:rPr lang="en-US" altLang="ja-JP" baseline="30000" dirty="0"/>
              <a:t>)</a:t>
            </a:r>
            <a:r>
              <a:rPr lang="ja-JP" altLang="ja-JP" dirty="0"/>
              <a:t>ものですが、</a:t>
            </a:r>
            <a:r>
              <a:rPr lang="en-US" altLang="ja-JP" dirty="0"/>
              <a:t>ideas</a:t>
            </a:r>
            <a:r>
              <a:rPr lang="ja-JP" altLang="ja-JP" dirty="0"/>
              <a:t>は人間が練り上げるものだからです。両者間に常に対話が保たれ</a:t>
            </a:r>
            <a:r>
              <a:rPr lang="en-US" altLang="ja-JP" dirty="0"/>
              <a:t>ideas</a:t>
            </a:r>
            <a:r>
              <a:rPr lang="ja-JP" altLang="ja-JP" dirty="0"/>
              <a:t>が</a:t>
            </a:r>
            <a:r>
              <a:rPr lang="en-US" altLang="ja-JP" dirty="0"/>
              <a:t>realities</a:t>
            </a:r>
            <a:r>
              <a:rPr lang="ja-JP" altLang="en-US" dirty="0"/>
              <a:t>から離反することのないように</a:t>
            </a:r>
            <a:r>
              <a:rPr lang="ja-JP" altLang="ja-JP" dirty="0"/>
              <a:t>しな</a:t>
            </a:r>
            <a:r>
              <a:rPr lang="ja-JP" altLang="en-US" dirty="0"/>
              <a:t>け</a:t>
            </a:r>
            <a:r>
              <a:rPr lang="ja-JP" altLang="ja-JP" dirty="0"/>
              <a:t>ればなりません。言葉のみの世界、イメージのみの世界、修辞のみの世界に生きるのは危険なことです。ここから第三の原理が立ち現れます。</a:t>
            </a:r>
            <a:r>
              <a:rPr lang="en-US" altLang="ja-JP" dirty="0"/>
              <a:t>realities are greater than ideas. </a:t>
            </a:r>
            <a:r>
              <a:rPr lang="ja-JP" altLang="ja-JP" dirty="0"/>
              <a:t>この原理は、</a:t>
            </a:r>
            <a:r>
              <a:rPr lang="en-US" altLang="ja-JP" dirty="0"/>
              <a:t>realities</a:t>
            </a:r>
            <a:r>
              <a:rPr lang="ja-JP" altLang="ja-JP" dirty="0"/>
              <a:t>を覆ってしまう種々の仮面を拒絶するよう要請します。天使が如き純粋主義、相対主義による専制支配、空虚な巧言、</a:t>
            </a:r>
            <a:r>
              <a:rPr lang="en-US" altLang="ja-JP" dirty="0"/>
              <a:t>real</a:t>
            </a:r>
            <a:r>
              <a:rPr lang="ja-JP" altLang="ja-JP" dirty="0"/>
              <a:t>というより</a:t>
            </a:r>
            <a:r>
              <a:rPr lang="en-US" altLang="ja-JP" dirty="0"/>
              <a:t>ideal</a:t>
            </a:r>
            <a:r>
              <a:rPr lang="ja-JP" altLang="ja-JP" dirty="0"/>
              <a:t>な目標、歴史に立脚しない原理主義、優しさを欠く倫理体系、智慧を欠く知的論壇などです。</a:t>
            </a:r>
          </a:p>
          <a:p>
            <a:pPr algn="just"/>
            <a:endParaRPr lang="en-US" altLang="ja-JP" dirty="0"/>
          </a:p>
          <a:p>
            <a:pPr algn="just"/>
            <a:r>
              <a:rPr lang="ja-JP" altLang="en-US" dirty="0"/>
              <a:t>訳補遺</a:t>
            </a:r>
            <a:r>
              <a:rPr lang="ja-JP" altLang="en-US" baseline="30000" dirty="0"/>
              <a:t>*</a:t>
            </a:r>
            <a:r>
              <a:rPr lang="en-US" altLang="ja-JP" baseline="30000" dirty="0"/>
              <a:t>)</a:t>
            </a:r>
            <a:r>
              <a:rPr lang="ja-JP" altLang="en-US" dirty="0"/>
              <a:t>：上記</a:t>
            </a:r>
            <a:r>
              <a:rPr lang="en-US" altLang="ja-JP" dirty="0"/>
              <a:t>｢realities</a:t>
            </a:r>
            <a:r>
              <a:rPr lang="ja-JP" altLang="ja-JP" dirty="0"/>
              <a:t>はただ単純に存在する</a:t>
            </a:r>
            <a:r>
              <a:rPr lang="en-US" altLang="ja-JP" dirty="0"/>
              <a:t>｣</a:t>
            </a:r>
            <a:r>
              <a:rPr lang="ja-JP" altLang="en-US" dirty="0"/>
              <a:t>の原英文は</a:t>
            </a:r>
            <a:r>
              <a:rPr lang="en-US" altLang="ja-JP" dirty="0"/>
              <a:t>realities simply are.</a:t>
            </a:r>
            <a:r>
              <a:rPr lang="ja-JP" altLang="en-US" dirty="0"/>
              <a:t>という具合に、</a:t>
            </a:r>
            <a:r>
              <a:rPr lang="en-US" altLang="ja-JP" dirty="0"/>
              <a:t>exist</a:t>
            </a:r>
            <a:r>
              <a:rPr lang="ja-JP" altLang="en-US" dirty="0"/>
              <a:t>でなく</a:t>
            </a:r>
            <a:r>
              <a:rPr lang="en-US" altLang="ja-JP" dirty="0"/>
              <a:t>be</a:t>
            </a:r>
            <a:r>
              <a:rPr lang="ja-JP" altLang="en-US" dirty="0"/>
              <a:t>動詞が使われている。</a:t>
            </a:r>
            <a:r>
              <a:rPr lang="en-US" altLang="ja-JP" dirty="0"/>
              <a:t>CST</a:t>
            </a:r>
            <a:r>
              <a:rPr lang="ja-JP" altLang="en-US" dirty="0"/>
              <a:t>文献で</a:t>
            </a:r>
            <a:r>
              <a:rPr lang="en-US" altLang="ja-JP" dirty="0"/>
              <a:t>｢</a:t>
            </a:r>
            <a:r>
              <a:rPr lang="ja-JP" altLang="en-US" dirty="0"/>
              <a:t>存在</a:t>
            </a:r>
            <a:r>
              <a:rPr lang="en-US" altLang="ja-JP" dirty="0"/>
              <a:t>｣</a:t>
            </a:r>
            <a:r>
              <a:rPr lang="ja-JP" altLang="en-US" dirty="0"/>
              <a:t>を表す意味で</a:t>
            </a:r>
            <a:r>
              <a:rPr lang="en-US" altLang="ja-JP" dirty="0"/>
              <a:t>be</a:t>
            </a:r>
            <a:r>
              <a:rPr lang="ja-JP" altLang="en-US" dirty="0"/>
              <a:t>動詞が使われるときは注意した方が良い。モーセの問いに神が</a:t>
            </a:r>
            <a:r>
              <a:rPr lang="en-US" altLang="ja-JP" dirty="0"/>
              <a:t>｢I am who I am.｣ (</a:t>
            </a:r>
            <a:r>
              <a:rPr lang="ja-JP" altLang="en-US" dirty="0"/>
              <a:t>私は在る者である</a:t>
            </a:r>
            <a:r>
              <a:rPr lang="en-US" altLang="ja-JP" dirty="0"/>
              <a:t>)</a:t>
            </a:r>
            <a:r>
              <a:rPr lang="ja-JP" altLang="en-US" dirty="0"/>
              <a:t>と答えたように、</a:t>
            </a:r>
            <a:r>
              <a:rPr lang="en-US" altLang="ja-JP" dirty="0"/>
              <a:t>be</a:t>
            </a:r>
            <a:r>
              <a:rPr lang="ja-JP" altLang="en-US" dirty="0"/>
              <a:t>動詞は主語が</a:t>
            </a:r>
            <a:r>
              <a:rPr lang="ja-JP" altLang="en-US" u="sng" dirty="0"/>
              <a:t>天と地の両方</a:t>
            </a:r>
            <a:r>
              <a:rPr lang="ja-JP" altLang="en-US" dirty="0"/>
              <a:t>に存在することを示す。日本語ではこのニュアンスを出すことが難しい。</a:t>
            </a:r>
            <a:endParaRPr lang="en-US" altLang="ja-JP" dirty="0"/>
          </a:p>
        </p:txBody>
      </p:sp>
      <p:sp>
        <p:nvSpPr>
          <p:cNvPr id="9" name="スライド番号プレースホルダー 8">
            <a:extLst>
              <a:ext uri="{FF2B5EF4-FFF2-40B4-BE49-F238E27FC236}">
                <a16:creationId xmlns:a16="http://schemas.microsoft.com/office/drawing/2014/main" id="{74042A40-457A-4CAD-99D0-42B7BEB9729A}"/>
              </a:ext>
            </a:extLst>
          </p:cNvPr>
          <p:cNvSpPr>
            <a:spLocks noGrp="1"/>
          </p:cNvSpPr>
          <p:nvPr>
            <p:ph type="sldNum" sz="quarter" idx="10"/>
          </p:nvPr>
        </p:nvSpPr>
        <p:spPr/>
        <p:txBody>
          <a:bodyPr/>
          <a:lstStyle/>
          <a:p>
            <a:fld id="{BF24DC9B-1431-4837-AD7A-D151EE5785BA}" type="slidenum">
              <a:rPr lang="ja-JP" altLang="en-US" smtClean="0"/>
              <a:pPr/>
              <a:t>5</a:t>
            </a:fld>
            <a:endParaRPr lang="ja-JP" altLang="en-US" dirty="0"/>
          </a:p>
        </p:txBody>
      </p:sp>
    </p:spTree>
    <p:extLst>
      <p:ext uri="{BB962C8B-B14F-4D97-AF65-F5344CB8AC3E}">
        <p14:creationId xmlns:p14="http://schemas.microsoft.com/office/powerpoint/2010/main" val="183631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lang="ja-JP" altLang="en-US" dirty="0"/>
              <a:t>フランシスコ教皇と量子論は、類似の</a:t>
            </a:r>
            <a:r>
              <a:rPr lang="en-US" altLang="ja-JP" dirty="0"/>
              <a:t>reality view (</a:t>
            </a:r>
            <a:r>
              <a:rPr lang="ja-JP" altLang="en-US" dirty="0"/>
              <a:t>現実観</a:t>
            </a:r>
            <a:r>
              <a:rPr lang="en-US" altLang="ja-JP" dirty="0"/>
              <a:t>)</a:t>
            </a:r>
            <a:r>
              <a:rPr lang="ja-JP" altLang="en-US" dirty="0"/>
              <a:t>を持っている。</a:t>
            </a:r>
            <a:endParaRPr lang="en-US" altLang="ja-JP" dirty="0"/>
          </a:p>
          <a:p>
            <a:pPr algn="just"/>
            <a:endParaRPr lang="en-US" altLang="ja-JP" dirty="0"/>
          </a:p>
          <a:p>
            <a:pPr algn="just"/>
            <a:r>
              <a:rPr kumimoji="1" lang="ja-JP" altLang="en-US" dirty="0"/>
              <a:t>教皇の</a:t>
            </a:r>
            <a:r>
              <a:rPr kumimoji="1" lang="en-US" altLang="ja-JP" dirty="0"/>
              <a:t>understanding reality</a:t>
            </a:r>
            <a:r>
              <a:rPr kumimoji="1" lang="ja-JP" altLang="en-US" dirty="0"/>
              <a:t>は、</a:t>
            </a:r>
            <a:r>
              <a:rPr kumimoji="1" lang="en-US" altLang="ja-JP" i="1" dirty="0"/>
              <a:t>Laudato Si’</a:t>
            </a:r>
            <a:r>
              <a:rPr kumimoji="1" lang="ja-JP" altLang="en-US" dirty="0"/>
              <a:t>第二章</a:t>
            </a:r>
            <a:r>
              <a:rPr kumimoji="1" lang="en-US" altLang="ja-JP" dirty="0"/>
              <a:t>｢</a:t>
            </a:r>
            <a:r>
              <a:rPr kumimoji="1" lang="ja-JP" altLang="en-US" dirty="0"/>
              <a:t>創造の福音</a:t>
            </a:r>
            <a:r>
              <a:rPr kumimoji="1" lang="en-US" altLang="ja-JP" dirty="0"/>
              <a:t>｣</a:t>
            </a:r>
            <a:r>
              <a:rPr kumimoji="1" lang="ja-JP" altLang="en-US" dirty="0"/>
              <a:t>冒頭に記されている。左側にその半訳を掲載した。ここで</a:t>
            </a:r>
            <a:r>
              <a:rPr kumimoji="1" lang="en-US" altLang="ja-JP" dirty="0"/>
              <a:t>understanding</a:t>
            </a:r>
            <a:r>
              <a:rPr kumimoji="1" lang="ja-JP" altLang="en-US" dirty="0"/>
              <a:t>を</a:t>
            </a:r>
            <a:r>
              <a:rPr kumimoji="1" lang="en-US" altLang="ja-JP" dirty="0"/>
              <a:t>｢</a:t>
            </a:r>
            <a:r>
              <a:rPr kumimoji="1" lang="ja-JP" altLang="en-US" dirty="0"/>
              <a:t>理解</a:t>
            </a:r>
            <a:r>
              <a:rPr kumimoji="1" lang="en-US" altLang="ja-JP" dirty="0"/>
              <a:t>｣</a:t>
            </a:r>
            <a:r>
              <a:rPr kumimoji="1" lang="ja-JP" altLang="en-US" dirty="0"/>
              <a:t>と和訳するのは不適切。ロックやライプニッツのいう</a:t>
            </a:r>
            <a:r>
              <a:rPr lang="en-US" altLang="ja-JP" dirty="0"/>
              <a:t>understanding God’s will </a:t>
            </a:r>
            <a:r>
              <a:rPr kumimoji="1" lang="en-US" altLang="ja-JP" dirty="0"/>
              <a:t>(</a:t>
            </a:r>
            <a:r>
              <a:rPr kumimoji="1" lang="ja-JP" altLang="en-US" dirty="0"/>
              <a:t>御心の下に立つ</a:t>
            </a:r>
            <a:r>
              <a:rPr kumimoji="1" lang="en-US" altLang="ja-JP" dirty="0"/>
              <a:t>)</a:t>
            </a:r>
            <a:r>
              <a:rPr kumimoji="1" lang="ja-JP" altLang="en-US" dirty="0"/>
              <a:t>の意味で使っている。つまり教皇は、</a:t>
            </a:r>
            <a:r>
              <a:rPr kumimoji="1" lang="en-US" altLang="ja-JP" dirty="0"/>
              <a:t>reality</a:t>
            </a:r>
            <a:r>
              <a:rPr kumimoji="1" lang="ja-JP" altLang="en-US" dirty="0"/>
              <a:t>が</a:t>
            </a:r>
            <a:r>
              <a:rPr kumimoji="1" lang="en-US" altLang="ja-JP" dirty="0"/>
              <a:t>｢</a:t>
            </a:r>
            <a:r>
              <a:rPr kumimoji="1" lang="ja-JP" altLang="en-US" dirty="0"/>
              <a:t>地上世界の現実</a:t>
            </a:r>
            <a:r>
              <a:rPr kumimoji="1" lang="en-US" altLang="ja-JP" dirty="0"/>
              <a:t>｣</a:t>
            </a:r>
            <a:r>
              <a:rPr kumimoji="1" lang="ja-JP" altLang="en-US" dirty="0"/>
              <a:t>即ち</a:t>
            </a:r>
            <a:r>
              <a:rPr kumimoji="1" lang="en-US" altLang="ja-JP" dirty="0"/>
              <a:t>｢</a:t>
            </a:r>
            <a:r>
              <a:rPr kumimoji="1" lang="ja-JP" altLang="en-US" dirty="0"/>
              <a:t>素朴現実</a:t>
            </a:r>
            <a:r>
              <a:rPr kumimoji="1" lang="en-US" altLang="ja-JP" dirty="0"/>
              <a:t>｣</a:t>
            </a:r>
            <a:r>
              <a:rPr kumimoji="1" lang="ja-JP" altLang="en-US" dirty="0"/>
              <a:t>を超える範囲までカバーしていると考えている。</a:t>
            </a:r>
            <a:endParaRPr kumimoji="1" lang="en-US" altLang="ja-JP" dirty="0"/>
          </a:p>
          <a:p>
            <a:pPr algn="just"/>
            <a:endParaRPr lang="en-US" altLang="ja-JP" dirty="0"/>
          </a:p>
          <a:p>
            <a:pPr algn="just"/>
            <a:r>
              <a:rPr kumimoji="1" lang="ja-JP" altLang="en-US" dirty="0"/>
              <a:t>冒頭の</a:t>
            </a:r>
            <a:r>
              <a:rPr kumimoji="1" lang="en-US" altLang="ja-JP" dirty="0"/>
              <a:t>good will</a:t>
            </a:r>
            <a:r>
              <a:rPr kumimoji="1" lang="ja-JP" altLang="en-US" dirty="0"/>
              <a:t>を</a:t>
            </a:r>
            <a:r>
              <a:rPr kumimoji="1" lang="en-US" altLang="ja-JP" dirty="0"/>
              <a:t>｢</a:t>
            </a:r>
            <a:r>
              <a:rPr kumimoji="1" lang="ja-JP" altLang="en-US" dirty="0"/>
              <a:t>善意</a:t>
            </a:r>
            <a:r>
              <a:rPr kumimoji="1" lang="en-US" altLang="ja-JP" dirty="0"/>
              <a:t>｣</a:t>
            </a:r>
            <a:r>
              <a:rPr kumimoji="1" lang="ja-JP" altLang="en-US" dirty="0"/>
              <a:t>と和訳するのも不適切。</a:t>
            </a:r>
            <a:r>
              <a:rPr kumimoji="1" lang="en-US" altLang="ja-JP" dirty="0"/>
              <a:t>good</a:t>
            </a:r>
            <a:r>
              <a:rPr kumimoji="1" lang="ja-JP" altLang="en-US" dirty="0"/>
              <a:t>の語源は</a:t>
            </a:r>
            <a:r>
              <a:rPr kumimoji="1" lang="en-US" altLang="ja-JP" dirty="0"/>
              <a:t>God</a:t>
            </a:r>
            <a:r>
              <a:rPr kumimoji="1" lang="ja-JP" altLang="en-US" dirty="0" err="1"/>
              <a:t>。</a:t>
            </a:r>
            <a:r>
              <a:rPr kumimoji="1" lang="ja-JP" altLang="en-US" dirty="0"/>
              <a:t>従って</a:t>
            </a:r>
            <a:r>
              <a:rPr kumimoji="1" lang="en-US" altLang="ja-JP" dirty="0"/>
              <a:t>good will</a:t>
            </a:r>
            <a:r>
              <a:rPr kumimoji="1" lang="ja-JP" altLang="en-US" dirty="0"/>
              <a:t>は</a:t>
            </a:r>
            <a:r>
              <a:rPr lang="en-US" altLang="ja-JP" dirty="0"/>
              <a:t>God’s will</a:t>
            </a:r>
            <a:r>
              <a:rPr lang="ja-JP" altLang="en-US" dirty="0"/>
              <a:t>の意味に近い。だから</a:t>
            </a:r>
            <a:r>
              <a:rPr lang="en-US" altLang="ja-JP" dirty="0"/>
              <a:t>people of good will</a:t>
            </a:r>
            <a:r>
              <a:rPr lang="ja-JP" altLang="en-US" dirty="0"/>
              <a:t>は、</a:t>
            </a:r>
            <a:r>
              <a:rPr lang="en-US" altLang="ja-JP" dirty="0"/>
              <a:t>people of God (</a:t>
            </a:r>
            <a:r>
              <a:rPr lang="ja-JP" altLang="en-US" dirty="0"/>
              <a:t>神の民</a:t>
            </a:r>
            <a:r>
              <a:rPr lang="en-US" altLang="ja-JP" dirty="0"/>
              <a:t>)</a:t>
            </a:r>
            <a:r>
              <a:rPr lang="ja-JP" altLang="en-US" dirty="0"/>
              <a:t>の意味に近い。ただ、</a:t>
            </a:r>
            <a:r>
              <a:rPr kumimoji="1" lang="en-US" altLang="ja-JP" dirty="0"/>
              <a:t>believers, convictions, </a:t>
            </a:r>
            <a:r>
              <a:rPr kumimoji="1" lang="ja-JP" altLang="en-US" dirty="0"/>
              <a:t>中程に</a:t>
            </a:r>
            <a:r>
              <a:rPr kumimoji="1" lang="en-US" altLang="ja-JP" dirty="0"/>
              <a:t>religions</a:t>
            </a:r>
            <a:r>
              <a:rPr kumimoji="1" lang="ja-JP" altLang="en-US" dirty="0"/>
              <a:t>とあることから、教皇はカトリック以外の宗教も想定していることが分かる。従って</a:t>
            </a:r>
            <a:r>
              <a:rPr lang="en-US" altLang="ja-JP" dirty="0"/>
              <a:t>people of God</a:t>
            </a:r>
            <a:r>
              <a:rPr lang="ja-JP" altLang="en-US" dirty="0"/>
              <a:t>でなく</a:t>
            </a:r>
            <a:r>
              <a:rPr lang="en-US" altLang="ja-JP" dirty="0"/>
              <a:t> people of good will</a:t>
            </a:r>
            <a:r>
              <a:rPr lang="ja-JP" altLang="en-US" dirty="0"/>
              <a:t>という表現を使ったのだろう。</a:t>
            </a:r>
            <a:endParaRPr lang="en-US" altLang="ja-JP" dirty="0"/>
          </a:p>
          <a:p>
            <a:pPr algn="just"/>
            <a:endParaRPr lang="en-US" altLang="ja-JP" dirty="0"/>
          </a:p>
          <a:p>
            <a:pPr algn="just"/>
            <a:r>
              <a:rPr lang="ja-JP" altLang="en-US" dirty="0"/>
              <a:t>中盤で教皇は、</a:t>
            </a:r>
            <a:r>
              <a:rPr lang="en-US" altLang="ja-JP" dirty="0"/>
              <a:t>religion</a:t>
            </a:r>
            <a:r>
              <a:rPr lang="ja-JP" altLang="en-US" dirty="0"/>
              <a:t>は政治や哲学に無縁ではないと強調する。</a:t>
            </a:r>
            <a:r>
              <a:rPr lang="en-US" altLang="ja-JP" dirty="0"/>
              <a:t>religion</a:t>
            </a:r>
            <a:r>
              <a:rPr lang="ja-JP" altLang="en-US" dirty="0"/>
              <a:t>を</a:t>
            </a:r>
            <a:r>
              <a:rPr lang="en-US" altLang="ja-JP" dirty="0"/>
              <a:t>subculture</a:t>
            </a:r>
            <a:r>
              <a:rPr lang="ja-JP" altLang="en-US" dirty="0"/>
              <a:t>の一つとして軽視してはいけないと強調する。そして終盤で</a:t>
            </a:r>
            <a:r>
              <a:rPr lang="en-US" altLang="ja-JP" dirty="0"/>
              <a:t>religion</a:t>
            </a:r>
            <a:r>
              <a:rPr lang="ja-JP" altLang="en-US" dirty="0"/>
              <a:t>も</a:t>
            </a:r>
            <a:r>
              <a:rPr lang="en-US" altLang="ja-JP" dirty="0"/>
              <a:t>reality</a:t>
            </a:r>
            <a:r>
              <a:rPr lang="ja-JP" altLang="en-US" dirty="0"/>
              <a:t>に</a:t>
            </a:r>
            <a:r>
              <a:rPr lang="en-US" altLang="ja-JP" dirty="0"/>
              <a:t>approach</a:t>
            </a:r>
            <a:r>
              <a:rPr lang="ja-JP" altLang="en-US" dirty="0"/>
              <a:t>するものだとし、</a:t>
            </a:r>
            <a:r>
              <a:rPr lang="en-US" altLang="ja-JP" dirty="0"/>
              <a:t>science</a:t>
            </a:r>
            <a:r>
              <a:rPr lang="ja-JP" altLang="en-US" dirty="0"/>
              <a:t>を引き合いに出して</a:t>
            </a:r>
            <a:r>
              <a:rPr lang="en-US" altLang="ja-JP" dirty="0"/>
              <a:t>｢science</a:t>
            </a:r>
            <a:r>
              <a:rPr lang="ja-JP" altLang="en-US" dirty="0"/>
              <a:t>と</a:t>
            </a:r>
            <a:r>
              <a:rPr lang="en-US" altLang="ja-JP" dirty="0"/>
              <a:t>religion</a:t>
            </a:r>
            <a:r>
              <a:rPr lang="ja-JP" altLang="en-US" dirty="0"/>
              <a:t>は、</a:t>
            </a:r>
            <a:r>
              <a:rPr lang="en-US" altLang="ja-JP" dirty="0"/>
              <a:t>understanding reality</a:t>
            </a:r>
            <a:r>
              <a:rPr lang="ja-JP" altLang="en-US" dirty="0"/>
              <a:t>の</a:t>
            </a:r>
            <a:r>
              <a:rPr lang="en-US" altLang="ja-JP" dirty="0"/>
              <a:t>approach</a:t>
            </a:r>
            <a:r>
              <a:rPr lang="ja-JP" altLang="en-US" dirty="0"/>
              <a:t>のしかたこそ違えども、双方にとって実りある中身の濃い対話に入ることが出来るはず」と述べる。</a:t>
            </a:r>
            <a:endParaRPr lang="en-US" altLang="ja-JP" dirty="0"/>
          </a:p>
          <a:p>
            <a:pPr algn="just"/>
            <a:endParaRPr lang="en-US" altLang="ja-JP" dirty="0"/>
          </a:p>
          <a:p>
            <a:pPr algn="just"/>
            <a:r>
              <a:rPr lang="ja-JP" altLang="en-US" dirty="0"/>
              <a:t>教皇の考えを、ベン図にして右側上部に示した。右側下部には、量子論が持つ</a:t>
            </a:r>
            <a:r>
              <a:rPr lang="en-US" altLang="ja-JP" dirty="0"/>
              <a:t>realism</a:t>
            </a:r>
            <a:r>
              <a:rPr lang="ja-JP" altLang="en-US" dirty="0"/>
              <a:t>を並べておいた。教皇と量子論は、類似の</a:t>
            </a:r>
            <a:r>
              <a:rPr lang="en-US" altLang="ja-JP" dirty="0"/>
              <a:t>reality view</a:t>
            </a:r>
            <a:r>
              <a:rPr lang="ja-JP" altLang="en-US" dirty="0"/>
              <a:t>を持っていることが分かる。</a:t>
            </a:r>
            <a:endParaRPr lang="en-US" altLang="ja-JP" dirty="0"/>
          </a:p>
          <a:p>
            <a:pPr algn="just"/>
            <a:endParaRPr lang="en-US" altLang="ja-JP" dirty="0"/>
          </a:p>
          <a:p>
            <a:pPr algn="just"/>
            <a:r>
              <a:rPr lang="en-US" altLang="ja-JP" i="1" dirty="0"/>
              <a:t>Laudato Si’</a:t>
            </a:r>
            <a:r>
              <a:rPr lang="ja-JP" altLang="en-US" dirty="0"/>
              <a:t>第二章</a:t>
            </a:r>
            <a:r>
              <a:rPr lang="en-US" altLang="ja-JP" dirty="0"/>
              <a:t>｢</a:t>
            </a:r>
            <a:r>
              <a:rPr lang="ja-JP" altLang="en-US" dirty="0"/>
              <a:t>創造の福音</a:t>
            </a:r>
            <a:r>
              <a:rPr lang="en-US" altLang="ja-JP" dirty="0"/>
              <a:t>｣</a:t>
            </a:r>
            <a:r>
              <a:rPr lang="ja-JP" altLang="en-US" dirty="0"/>
              <a:t>を読むと、私は先回紹介したカトリック司祭 柳瀬睦男著</a:t>
            </a:r>
            <a:r>
              <a:rPr lang="en-US" altLang="ja-JP" dirty="0"/>
              <a:t>『</a:t>
            </a:r>
            <a:r>
              <a:rPr lang="ja-JP" altLang="en-US" dirty="0"/>
              <a:t>神のもとの科学 </a:t>
            </a:r>
            <a:r>
              <a:rPr lang="en-US" altLang="ja-JP" dirty="0"/>
              <a:t>Meeting God Through Science』(1991</a:t>
            </a:r>
            <a:r>
              <a:rPr lang="ja-JP" altLang="en-US" dirty="0"/>
              <a:t>年</a:t>
            </a:r>
            <a:r>
              <a:rPr lang="en-US" altLang="ja-JP" dirty="0"/>
              <a:t>)</a:t>
            </a:r>
            <a:r>
              <a:rPr lang="ja-JP" altLang="en-US" dirty="0"/>
              <a:t>を思い出す。実証された科学知識がキチンとカトリックに盛り込まれている安心感を覚える。</a:t>
            </a:r>
            <a:endParaRPr lang="en-US" altLang="ja-JP" dirty="0"/>
          </a:p>
          <a:p>
            <a:pPr algn="just"/>
            <a:endParaRPr lang="en-US" altLang="ja-JP" dirty="0"/>
          </a:p>
          <a:p>
            <a:pPr algn="just"/>
            <a:r>
              <a:rPr lang="en-US" altLang="ja-JP" dirty="0"/>
              <a:t>EG 243 ｢</a:t>
            </a:r>
            <a:r>
              <a:rPr lang="ja-JP" altLang="en-US" dirty="0"/>
              <a:t>信仰と理性と科学との対話」では、</a:t>
            </a:r>
            <a:r>
              <a:rPr lang="en-US" altLang="ja-JP" dirty="0"/>
              <a:t>Whenever the sciences – rigorously focused on their specific field of inquiry – arrive at a conclusion which reason cannot refute, faith does not contradict it. </a:t>
            </a:r>
            <a:r>
              <a:rPr lang="ja-JP" altLang="en-US" dirty="0"/>
              <a:t>　</a:t>
            </a:r>
            <a:r>
              <a:rPr lang="en-US" altLang="ja-JP" dirty="0"/>
              <a:t>｢</a:t>
            </a:r>
            <a:r>
              <a:rPr lang="ja-JP" altLang="en-US" dirty="0"/>
              <a:t>諸々の科学が、その特定の探求領域に厳密に焦点をあわせるならば、</a:t>
            </a:r>
            <a:r>
              <a:rPr lang="ja-JP" altLang="en-US" u="sng" dirty="0"/>
              <a:t>理性でも否定できず、信仰でも反駁できない、</a:t>
            </a:r>
            <a:r>
              <a:rPr lang="ja-JP" altLang="en-US" dirty="0"/>
              <a:t>一定の結論に必ず到達します</a:t>
            </a:r>
            <a:r>
              <a:rPr lang="en-US" altLang="ja-JP" dirty="0"/>
              <a:t>｣</a:t>
            </a:r>
            <a:r>
              <a:rPr lang="ja-JP" altLang="en-US" dirty="0"/>
              <a:t>と教皇は述べている。これは、第三回分科会での私の説明：</a:t>
            </a:r>
            <a:r>
              <a:rPr lang="en-US" altLang="ja-JP" dirty="0"/>
              <a:t>｢</a:t>
            </a:r>
            <a:r>
              <a:rPr lang="ja-JP" altLang="en-US" dirty="0"/>
              <a:t>科学･哲学･宗教等全ての人間知性構築は①</a:t>
            </a:r>
            <a:r>
              <a:rPr lang="en-US" altLang="ja-JP" dirty="0"/>
              <a:t>framing</a:t>
            </a:r>
            <a:r>
              <a:rPr lang="ja-JP" altLang="en-US" dirty="0"/>
              <a:t>～⑥</a:t>
            </a:r>
            <a:r>
              <a:rPr lang="en-US" altLang="ja-JP" dirty="0"/>
              <a:t>verification</a:t>
            </a:r>
            <a:r>
              <a:rPr lang="ja-JP" altLang="en-US" dirty="0"/>
              <a:t>の手順で進められ、少しずつ</a:t>
            </a:r>
            <a:r>
              <a:rPr lang="en-US" altLang="ja-JP" dirty="0"/>
              <a:t>Truth</a:t>
            </a:r>
            <a:r>
              <a:rPr lang="ja-JP" altLang="en-US" dirty="0"/>
              <a:t>に向かっていると期待している</a:t>
            </a:r>
            <a:r>
              <a:rPr lang="en-US" altLang="ja-JP" dirty="0"/>
              <a:t>｣</a:t>
            </a:r>
            <a:r>
              <a:rPr lang="ja-JP" altLang="en-US" dirty="0"/>
              <a:t>と符合する。</a:t>
            </a:r>
            <a:endParaRPr lang="en-US" altLang="ja-JP" dirty="0"/>
          </a:p>
          <a:p>
            <a:pPr algn="just"/>
            <a:endParaRPr lang="en-US" altLang="ja-JP" dirty="0"/>
          </a:p>
          <a:p>
            <a:pPr algn="just"/>
            <a:endParaRPr lang="en-US" altLang="ja-JP" dirty="0"/>
          </a:p>
          <a:p>
            <a:pPr algn="just"/>
            <a:endParaRPr kumimoji="1" lang="ja-JP" altLang="en-US"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6</a:t>
            </a:fld>
            <a:endParaRPr lang="ja-JP" altLang="en-US" dirty="0"/>
          </a:p>
        </p:txBody>
      </p:sp>
    </p:spTree>
    <p:extLst>
      <p:ext uri="{BB962C8B-B14F-4D97-AF65-F5344CB8AC3E}">
        <p14:creationId xmlns:p14="http://schemas.microsoft.com/office/powerpoint/2010/main" val="181245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algn="just"/>
                <a:r>
                  <a:rPr lang="ja-JP" altLang="en-US" dirty="0"/>
                  <a:t>先述の</a:t>
                </a:r>
                <a:r>
                  <a:rPr lang="en-US" altLang="ja-JP" dirty="0"/>
                  <a:t>｢</a:t>
                </a:r>
                <a:r>
                  <a:rPr lang="ja-JP" altLang="en-US" dirty="0"/>
                  <a:t>収縮以前の</a:t>
                </a:r>
                <a:r>
                  <a:rPr lang="en-US" altLang="ja-JP" dirty="0"/>
                  <a:t>realities</a:t>
                </a:r>
                <a:r>
                  <a:rPr lang="ja-JP" altLang="en-US" dirty="0"/>
                  <a:t>を人間は感知しているか</a:t>
                </a:r>
                <a:r>
                  <a:rPr lang="en-US" altLang="ja-JP" dirty="0"/>
                  <a:t>/</a:t>
                </a:r>
                <a:r>
                  <a:rPr lang="ja-JP" altLang="en-US" dirty="0"/>
                  <a:t>いないか</a:t>
                </a:r>
                <a:r>
                  <a:rPr lang="en-US" altLang="ja-JP" dirty="0"/>
                  <a:t>｣</a:t>
                </a:r>
                <a:r>
                  <a:rPr lang="ja-JP" altLang="en-US" dirty="0"/>
                  <a:t>の問題 </a:t>
                </a:r>
                <a:r>
                  <a:rPr lang="en-US" altLang="ja-JP" dirty="0"/>
                  <a:t>--- </a:t>
                </a:r>
                <a:r>
                  <a:rPr lang="ja-JP" altLang="en-US" dirty="0"/>
                  <a:t>これは量子脳理論 </a:t>
                </a:r>
                <a:r>
                  <a:rPr lang="en-US" altLang="ja-JP" dirty="0"/>
                  <a:t>(quantum mind theory)</a:t>
                </a:r>
                <a:r>
                  <a:rPr lang="ja-JP" altLang="en-US" dirty="0"/>
                  <a:t>と関連深い </a:t>
                </a:r>
                <a:r>
                  <a:rPr lang="en-US" altLang="ja-JP" dirty="0"/>
                  <a:t>--- </a:t>
                </a:r>
                <a:r>
                  <a:rPr lang="ja-JP" altLang="en-US" dirty="0"/>
                  <a:t>とは別に、</a:t>
                </a:r>
                <a:r>
                  <a:rPr lang="en-US" altLang="ja-JP" dirty="0"/>
                  <a:t>｢realities</a:t>
                </a:r>
                <a:r>
                  <a:rPr lang="ja-JP" altLang="en-US" dirty="0"/>
                  <a:t>は、対象に固有な</a:t>
                </a:r>
                <a:r>
                  <a:rPr lang="en-US" altLang="ja-JP" dirty="0"/>
                  <a:t>reality</a:t>
                </a:r>
                <a:r>
                  <a:rPr lang="ja-JP" altLang="en-US" dirty="0"/>
                  <a:t>に収縮するのか、それとも観察者に依る</a:t>
                </a:r>
                <a:r>
                  <a:rPr lang="en-US" altLang="ja-JP" dirty="0"/>
                  <a:t>reality</a:t>
                </a:r>
                <a:r>
                  <a:rPr lang="ja-JP" altLang="en-US" dirty="0"/>
                  <a:t>に収縮するのか</a:t>
                </a:r>
                <a:r>
                  <a:rPr lang="en-US" altLang="ja-JP" dirty="0"/>
                  <a:t>｣</a:t>
                </a:r>
                <a:r>
                  <a:rPr lang="ja-JP" altLang="en-US" dirty="0"/>
                  <a:t>という問題がある。解釈問題と呼ばれている。見解は上図にある四つに分かれる。左下の見解は</a:t>
                </a:r>
                <a:r>
                  <a:rPr lang="en-US" altLang="ja-JP" dirty="0"/>
                  <a:t>Bell</a:t>
                </a:r>
                <a:r>
                  <a:rPr lang="ja-JP" altLang="en-US" dirty="0"/>
                  <a:t>不等式</a:t>
                </a:r>
                <a:r>
                  <a:rPr lang="en-US" altLang="ja-JP" dirty="0"/>
                  <a:t>(</a:t>
                </a:r>
                <a14:m>
                  <m:oMath xmlns:m="http://schemas.openxmlformats.org/officeDocument/2006/math">
                    <m:d>
                      <m:dPr>
                        <m:begChr m:val="|"/>
                        <m:endChr m:val="|"/>
                        <m:ctrlPr>
                          <a:rPr lang="en-US" altLang="ja-JP" i="1">
                            <a:latin typeface="Cambria Math" panose="02040503050406030204" pitchFamily="18" charset="0"/>
                          </a:rPr>
                        </m:ctrlPr>
                      </m:dPr>
                      <m:e>
                        <m:r>
                          <m:rPr>
                            <m:sty m:val="p"/>
                          </m:rPr>
                          <a:rPr lang="en-US" altLang="ja-JP" i="1">
                            <a:latin typeface="Cambria Math" panose="02040503050406030204" pitchFamily="18" charset="0"/>
                          </a:rPr>
                          <m:t>C</m:t>
                        </m:r>
                      </m:e>
                    </m:d>
                    <m:r>
                      <a:rPr lang="en-US" altLang="ja-JP" i="1">
                        <a:latin typeface="Cambria Math" panose="02040503050406030204" pitchFamily="18" charset="0"/>
                        <a:ea typeface="Cambria Math" panose="02040503050406030204" pitchFamily="18" charset="0"/>
                      </a:rPr>
                      <m:t>&lt;2</m:t>
                    </m:r>
                  </m:oMath>
                </a14:m>
                <a:r>
                  <a:rPr lang="en-US" altLang="ja-JP" dirty="0"/>
                  <a:t>)</a:t>
                </a:r>
                <a:r>
                  <a:rPr lang="ja-JP" altLang="en-US" dirty="0"/>
                  <a:t>不成立実証によって否定されたので、正確には三つの見解が残っている。</a:t>
                </a:r>
                <a:endParaRPr lang="en-US" altLang="ja-JP" dirty="0"/>
              </a:p>
              <a:p>
                <a:pPr algn="just"/>
                <a:endParaRPr lang="en-US" altLang="ja-JP" dirty="0"/>
              </a:p>
              <a:p>
                <a:pPr algn="just"/>
                <a:r>
                  <a:rPr lang="ja-JP" altLang="en-US" dirty="0"/>
                  <a:t>この問題を実験によって解決するのは難しい。なぜなら、全ての事象は例え対象物を同一に設定したとしても</a:t>
                </a:r>
                <a:r>
                  <a:rPr lang="en-US" altLang="ja-JP" dirty="0"/>
                  <a:t>TPO</a:t>
                </a:r>
                <a:r>
                  <a:rPr lang="ja-JP" altLang="en-US" dirty="0"/>
                  <a:t>を考えれば全て異なる。一つとして同じ事象はない。従って、</a:t>
                </a:r>
                <a:r>
                  <a:rPr lang="en-US" altLang="ja-JP" dirty="0"/>
                  <a:t>collapse</a:t>
                </a:r>
                <a:r>
                  <a:rPr lang="ja-JP" altLang="en-US" dirty="0"/>
                  <a:t>で定まる</a:t>
                </a:r>
                <a:r>
                  <a:rPr lang="en-US" altLang="ja-JP" dirty="0"/>
                  <a:t>reality</a:t>
                </a:r>
                <a:r>
                  <a:rPr lang="ja-JP" altLang="en-US" dirty="0"/>
                  <a:t>が、対象に固有なのか観察者に依存するのか、実験実証するのが困難だ。</a:t>
                </a:r>
                <a:endParaRPr lang="en-US" altLang="ja-JP" dirty="0"/>
              </a:p>
              <a:p>
                <a:pPr algn="just"/>
                <a:endParaRPr lang="en-US" altLang="ja-JP" dirty="0"/>
              </a:p>
              <a:p>
                <a:pPr algn="just"/>
                <a:r>
                  <a:rPr kumimoji="1" lang="ja-JP" altLang="en-US" dirty="0"/>
                  <a:t>ただ</a:t>
                </a:r>
                <a:r>
                  <a:rPr kumimoji="1" lang="en-US" altLang="ja-JP" dirty="0"/>
                  <a:t>｢</a:t>
                </a:r>
                <a:r>
                  <a:rPr lang="en-US" altLang="ja-JP" dirty="0"/>
                  <a:t>realities</a:t>
                </a:r>
                <a:r>
                  <a:rPr lang="ja-JP" altLang="en-US" dirty="0"/>
                  <a:t>が観測により一つの</a:t>
                </a:r>
                <a:r>
                  <a:rPr lang="en-US" altLang="ja-JP" dirty="0"/>
                  <a:t>reality</a:t>
                </a:r>
                <a:r>
                  <a:rPr lang="ja-JP" altLang="en-US" dirty="0"/>
                  <a:t>に</a:t>
                </a:r>
                <a:r>
                  <a:rPr lang="en-US" altLang="ja-JP" dirty="0"/>
                  <a:t>collapse</a:t>
                </a:r>
                <a:r>
                  <a:rPr lang="ja-JP" altLang="en-US" dirty="0"/>
                  <a:t>する</a:t>
                </a:r>
                <a:r>
                  <a:rPr lang="en-US" altLang="ja-JP" dirty="0"/>
                  <a:t>｣</a:t>
                </a:r>
                <a:r>
                  <a:rPr lang="ja-JP" altLang="en-US" dirty="0"/>
                  <a:t>という現象には必ず観察者が伴う。ここに、</a:t>
                </a:r>
                <a:r>
                  <a:rPr lang="en-US" altLang="ja-JP" dirty="0"/>
                  <a:t>｢</a:t>
                </a:r>
                <a:r>
                  <a:rPr lang="ja-JP" altLang="en-US" dirty="0"/>
                  <a:t>あくまでも問いを発する「人間」に起点がある</a:t>
                </a:r>
                <a:r>
                  <a:rPr lang="en-US" altLang="ja-JP" dirty="0"/>
                  <a:t>｣</a:t>
                </a:r>
                <a:r>
                  <a:rPr lang="ja-JP" altLang="en-US" dirty="0"/>
                  <a:t>という問題意識が生まれる。上図を作成した佐藤文隆氏は、この問題意識を重視するタイプ。従って上図右側の参加者実在論に賛意を示す。</a:t>
                </a:r>
                <a:endParaRPr lang="en-US" altLang="ja-JP" dirty="0"/>
              </a:p>
              <a:p>
                <a:pPr algn="just"/>
                <a:endParaRPr lang="en-US" altLang="ja-JP" dirty="0"/>
              </a:p>
              <a:p>
                <a:pPr algn="just"/>
                <a:r>
                  <a:rPr lang="ja-JP" altLang="en-US" dirty="0"/>
                  <a:t>勿論、上図左側の</a:t>
                </a:r>
                <a:r>
                  <a:rPr lang="en-US" altLang="ja-JP" dirty="0"/>
                  <a:t>｢</a:t>
                </a:r>
                <a:r>
                  <a:rPr lang="ja-JP" altLang="en-US" dirty="0"/>
                  <a:t>対象に固有な実在論</a:t>
                </a:r>
                <a:r>
                  <a:rPr lang="en-US" altLang="ja-JP" dirty="0"/>
                  <a:t>｣</a:t>
                </a:r>
                <a:r>
                  <a:rPr lang="ja-JP" altLang="en-US" dirty="0"/>
                  <a:t>に賛意を示す専門家も少なくない。左側のエヴェレットの多世界説に否定的な佐藤文隆氏も、佐藤勝彦氏の唱えるインフレーション理論による多宇宙説には可能性を残している。干渉し合わない多宇宙は良しとしている。佐藤文隆氏は、左側を全否定したわけではない。</a:t>
                </a:r>
                <a:endParaRPr lang="en-US" altLang="ja-JP" dirty="0"/>
              </a:p>
              <a:p>
                <a:pPr algn="just"/>
                <a:endParaRPr lang="en-US" altLang="ja-JP" dirty="0"/>
              </a:p>
              <a:p>
                <a:pPr algn="just"/>
                <a:r>
                  <a:rPr lang="ja-JP" altLang="en-US" dirty="0"/>
                  <a:t>この論争は、私にはキリスト教における自由意志論争 </a:t>
                </a:r>
                <a:r>
                  <a:rPr lang="en-US" altLang="ja-JP" dirty="0"/>
                  <a:t>(The battle over free will)</a:t>
                </a:r>
                <a:r>
                  <a:rPr lang="ja-JP" altLang="en-US" dirty="0"/>
                  <a:t>の一つに思える。</a:t>
                </a:r>
                <a:endParaRPr lang="en-US" altLang="ja-JP" dirty="0"/>
              </a:p>
              <a:p>
                <a:pPr algn="just"/>
                <a:endParaRPr lang="en-US" altLang="ja-JP" dirty="0"/>
              </a:p>
              <a:p>
                <a:pPr algn="just"/>
                <a:r>
                  <a:rPr lang="ja-JP" altLang="en-US" dirty="0"/>
                  <a:t>人間は</a:t>
                </a:r>
                <a:r>
                  <a:rPr lang="en-US" altLang="ja-JP" dirty="0"/>
                  <a:t>God’s will</a:t>
                </a:r>
                <a:r>
                  <a:rPr lang="ja-JP" altLang="en-US" dirty="0"/>
                  <a:t>を</a:t>
                </a:r>
                <a:r>
                  <a:rPr lang="en-US" altLang="ja-JP" dirty="0"/>
                  <a:t>understand</a:t>
                </a:r>
                <a:r>
                  <a:rPr lang="ja-JP" altLang="en-US" dirty="0"/>
                  <a:t>できず</a:t>
                </a:r>
                <a:r>
                  <a:rPr lang="en-US" altLang="ja-JP" dirty="0"/>
                  <a:t>God bound (</a:t>
                </a:r>
                <a:r>
                  <a:rPr lang="ja-JP" altLang="en-US" dirty="0"/>
                  <a:t>神に隷従</a:t>
                </a:r>
                <a:r>
                  <a:rPr lang="en-US" altLang="ja-JP" dirty="0"/>
                  <a:t>)</a:t>
                </a:r>
                <a:r>
                  <a:rPr lang="ja-JP" altLang="en-US" dirty="0"/>
                  <a:t>する</a:t>
                </a:r>
                <a:r>
                  <a:rPr lang="en-US" altLang="ja-JP" dirty="0"/>
                  <a:t>existence</a:t>
                </a:r>
                <a:r>
                  <a:rPr lang="ja-JP" altLang="en-US" dirty="0"/>
                  <a:t> </a:t>
                </a:r>
                <a:r>
                  <a:rPr lang="en-US" altLang="ja-JP" dirty="0"/>
                  <a:t>(</a:t>
                </a:r>
                <a:r>
                  <a:rPr lang="ja-JP" altLang="en-US" dirty="0"/>
                  <a:t>地上の存在</a:t>
                </a:r>
                <a:r>
                  <a:rPr lang="en-US" altLang="ja-JP" dirty="0"/>
                  <a:t>)</a:t>
                </a:r>
                <a:r>
                  <a:rPr lang="ja-JP" altLang="en-US" dirty="0"/>
                  <a:t>だとするカルヴァン</a:t>
                </a:r>
                <a:r>
                  <a:rPr lang="en-US" altLang="ja-JP" dirty="0"/>
                  <a:t>, </a:t>
                </a:r>
                <a:r>
                  <a:rPr lang="ja-JP" altLang="en-US" dirty="0"/>
                  <a:t>ロック</a:t>
                </a:r>
                <a:r>
                  <a:rPr lang="en-US" altLang="ja-JP" dirty="0"/>
                  <a:t>, </a:t>
                </a:r>
                <a:r>
                  <a:rPr lang="ja-JP" altLang="en-US" dirty="0"/>
                  <a:t>カント</a:t>
                </a:r>
                <a:r>
                  <a:rPr lang="en-US" altLang="ja-JP" dirty="0"/>
                  <a:t>, </a:t>
                </a:r>
                <a:r>
                  <a:rPr lang="ja-JP" altLang="en-US" dirty="0"/>
                  <a:t>カトリックのジャンセニスム等</a:t>
                </a:r>
                <a:endParaRPr lang="en-US" altLang="ja-JP" dirty="0"/>
              </a:p>
              <a:p>
                <a:pPr algn="just"/>
                <a:r>
                  <a:rPr lang="ja-JP" altLang="en-US" dirty="0"/>
                  <a:t> 　　　</a:t>
                </a:r>
                <a:r>
                  <a:rPr lang="en-US" altLang="ja-JP" dirty="0"/>
                  <a:t>versus </a:t>
                </a:r>
              </a:p>
              <a:p>
                <a:pPr algn="just"/>
                <a:r>
                  <a:rPr lang="ja-JP" altLang="en-US" dirty="0"/>
                  <a:t>人間は</a:t>
                </a:r>
                <a:r>
                  <a:rPr lang="en-US" altLang="ja-JP" dirty="0"/>
                  <a:t>God’s will</a:t>
                </a:r>
                <a:r>
                  <a:rPr lang="ja-JP" altLang="en-US" dirty="0"/>
                  <a:t>を</a:t>
                </a:r>
                <a:r>
                  <a:rPr lang="en-US" altLang="ja-JP" dirty="0"/>
                  <a:t>understand</a:t>
                </a:r>
                <a:r>
                  <a:rPr lang="ja-JP" altLang="en-US" dirty="0"/>
                  <a:t>できる</a:t>
                </a:r>
                <a:r>
                  <a:rPr lang="en-US" altLang="ja-JP" dirty="0"/>
                  <a:t>free will</a:t>
                </a:r>
                <a:r>
                  <a:rPr lang="ja-JP" altLang="en-US" dirty="0"/>
                  <a:t>の持ち主であり</a:t>
                </a:r>
                <a:r>
                  <a:rPr lang="en-US" altLang="ja-JP" dirty="0"/>
                  <a:t>Quest (</a:t>
                </a:r>
                <a:r>
                  <a:rPr lang="ja-JP" altLang="en-US" dirty="0"/>
                  <a:t>真理探究の旅</a:t>
                </a:r>
                <a:r>
                  <a:rPr lang="en-US" altLang="ja-JP" dirty="0"/>
                  <a:t>)</a:t>
                </a:r>
                <a:r>
                  <a:rPr lang="ja-JP" altLang="en-US" dirty="0"/>
                  <a:t>を行う地上の旅人 </a:t>
                </a:r>
                <a:r>
                  <a:rPr lang="en-US" altLang="ja-JP" dirty="0"/>
                  <a:t>(earthly sojourner)</a:t>
                </a:r>
                <a:r>
                  <a:rPr lang="ja-JP" altLang="en-US" dirty="0"/>
                  <a:t>だとするエラスムス、ライプニッツ、カトリックのイエズス会等</a:t>
                </a:r>
                <a:endParaRPr lang="en-US" altLang="ja-JP" dirty="0"/>
              </a:p>
              <a:p>
                <a:pPr algn="just"/>
                <a:r>
                  <a:rPr lang="ja-JP" altLang="en-US" dirty="0"/>
                  <a:t>　　　の論争の一つに思える。</a:t>
                </a:r>
                <a:endParaRPr lang="en-US" altLang="ja-JP" dirty="0"/>
              </a:p>
              <a:p>
                <a:pPr algn="just"/>
                <a:endParaRPr lang="en-US" altLang="ja-JP" dirty="0"/>
              </a:p>
              <a:p>
                <a:pPr algn="just"/>
                <a:r>
                  <a:rPr lang="ja-JP" altLang="en-US" dirty="0"/>
                  <a:t>だとすると、この論争は超長期戦。一人一人、ある程度覚悟を決めて自分の人生を送るしかない。</a:t>
                </a:r>
                <a:endParaRPr kumimoji="1" lang="en-US" altLang="ja-JP" dirty="0"/>
              </a:p>
              <a:p>
                <a:pPr algn="just"/>
                <a:r>
                  <a:rPr kumimoji="1" lang="ja-JP" altLang="en-US" dirty="0"/>
                  <a:t>次頁に、</a:t>
                </a:r>
                <a:r>
                  <a:rPr kumimoji="1" lang="en-US" altLang="ja-JP" dirty="0"/>
                  <a:t>(</a:t>
                </a:r>
                <a:r>
                  <a:rPr kumimoji="1" lang="ja-JP" altLang="en-US" dirty="0"/>
                  <a:t>上記で言うと</a:t>
                </a:r>
                <a:r>
                  <a:rPr kumimoji="1" lang="en-US" altLang="ja-JP" dirty="0"/>
                  <a:t>free will</a:t>
                </a:r>
                <a:r>
                  <a:rPr kumimoji="1" lang="ja-JP" altLang="en-US" dirty="0"/>
                  <a:t>派の</a:t>
                </a:r>
                <a:r>
                  <a:rPr kumimoji="1" lang="en-US" altLang="ja-JP" dirty="0"/>
                  <a:t>)</a:t>
                </a:r>
                <a:r>
                  <a:rPr kumimoji="1" lang="ja-JP" altLang="en-US" dirty="0"/>
                  <a:t>佐藤文隆氏が最近出した書籍から幾つか記述を拾ってみた。</a:t>
                </a:r>
              </a:p>
            </p:txBody>
          </p:sp>
        </mc:Choice>
        <mc:Fallback xmlns="">
          <p:sp>
            <p:nvSpPr>
              <p:cNvPr id="3" name="ノート プレースホルダー 2"/>
              <p:cNvSpPr>
                <a:spLocks noGrp="1"/>
              </p:cNvSpPr>
              <p:nvPr>
                <p:ph type="body" idx="1"/>
              </p:nvPr>
            </p:nvSpPr>
            <p:spPr/>
            <p:txBody>
              <a:bodyPr/>
              <a:lstStyle/>
              <a:p>
                <a:pPr algn="just"/>
                <a:r>
                  <a:rPr lang="ja-JP" altLang="en-US" dirty="0"/>
                  <a:t>先述の</a:t>
                </a:r>
                <a:r>
                  <a:rPr lang="en-US" altLang="ja-JP" dirty="0"/>
                  <a:t>｢</a:t>
                </a:r>
                <a:r>
                  <a:rPr lang="ja-JP" altLang="en-US" dirty="0"/>
                  <a:t>収縮以前の</a:t>
                </a:r>
                <a:r>
                  <a:rPr lang="en-US" altLang="ja-JP" dirty="0"/>
                  <a:t>realities</a:t>
                </a:r>
                <a:r>
                  <a:rPr lang="ja-JP" altLang="en-US" dirty="0"/>
                  <a:t>を人間は感知しているか</a:t>
                </a:r>
                <a:r>
                  <a:rPr lang="en-US" altLang="ja-JP" dirty="0"/>
                  <a:t>/</a:t>
                </a:r>
                <a:r>
                  <a:rPr lang="ja-JP" altLang="en-US" dirty="0"/>
                  <a:t>いないか</a:t>
                </a:r>
                <a:r>
                  <a:rPr lang="en-US" altLang="ja-JP" dirty="0"/>
                  <a:t>｣</a:t>
                </a:r>
                <a:r>
                  <a:rPr lang="ja-JP" altLang="en-US" dirty="0"/>
                  <a:t>の問題 </a:t>
                </a:r>
                <a:r>
                  <a:rPr lang="en-US" altLang="ja-JP" dirty="0"/>
                  <a:t>--- </a:t>
                </a:r>
                <a:r>
                  <a:rPr lang="ja-JP" altLang="en-US" dirty="0"/>
                  <a:t>これは量子脳理論 </a:t>
                </a:r>
                <a:r>
                  <a:rPr lang="en-US" altLang="ja-JP" dirty="0"/>
                  <a:t>(quantum mind theory)</a:t>
                </a:r>
                <a:r>
                  <a:rPr lang="ja-JP" altLang="en-US" dirty="0"/>
                  <a:t>と関連深い </a:t>
                </a:r>
                <a:r>
                  <a:rPr lang="en-US" altLang="ja-JP" dirty="0"/>
                  <a:t>--- </a:t>
                </a:r>
                <a:r>
                  <a:rPr lang="ja-JP" altLang="en-US" dirty="0"/>
                  <a:t>とは別に、</a:t>
                </a:r>
                <a:r>
                  <a:rPr lang="en-US" altLang="ja-JP" dirty="0"/>
                  <a:t>｢realities</a:t>
                </a:r>
                <a:r>
                  <a:rPr lang="ja-JP" altLang="en-US" dirty="0"/>
                  <a:t>は、対象に固有な</a:t>
                </a:r>
                <a:r>
                  <a:rPr lang="en-US" altLang="ja-JP" dirty="0"/>
                  <a:t>reality</a:t>
                </a:r>
                <a:r>
                  <a:rPr lang="ja-JP" altLang="en-US" dirty="0"/>
                  <a:t>に収縮するのか、それとも観察者に依る</a:t>
                </a:r>
                <a:r>
                  <a:rPr lang="en-US" altLang="ja-JP" dirty="0"/>
                  <a:t>reality</a:t>
                </a:r>
                <a:r>
                  <a:rPr lang="ja-JP" altLang="en-US" dirty="0"/>
                  <a:t>に収縮するのか</a:t>
                </a:r>
                <a:r>
                  <a:rPr lang="en-US" altLang="ja-JP" dirty="0"/>
                  <a:t>｣</a:t>
                </a:r>
                <a:r>
                  <a:rPr lang="ja-JP" altLang="en-US" dirty="0"/>
                  <a:t>という問題がある。解釈問題と呼ばれている。見解は上図にある四つに分かれる。左下の見解は</a:t>
                </a:r>
                <a:r>
                  <a:rPr lang="en-US" altLang="ja-JP" dirty="0"/>
                  <a:t>Bell</a:t>
                </a:r>
                <a:r>
                  <a:rPr lang="ja-JP" altLang="en-US" dirty="0"/>
                  <a:t>不等式</a:t>
                </a:r>
                <a:r>
                  <a:rPr lang="en-US" altLang="ja-JP" dirty="0"/>
                  <a:t>(</a:t>
                </a:r>
                <a:r>
                  <a:rPr lang="en-US" altLang="ja-JP" i="0">
                    <a:latin typeface="Cambria Math" panose="02040503050406030204" pitchFamily="18" charset="0"/>
                  </a:rPr>
                  <a:t>|C|</a:t>
                </a:r>
                <a:r>
                  <a:rPr lang="en-US" altLang="ja-JP" i="0">
                    <a:latin typeface="Cambria Math" panose="02040503050406030204" pitchFamily="18" charset="0"/>
                    <a:ea typeface="Cambria Math" panose="02040503050406030204" pitchFamily="18" charset="0"/>
                  </a:rPr>
                  <a:t>&lt;2</a:t>
                </a:r>
                <a:r>
                  <a:rPr lang="en-US" altLang="ja-JP" dirty="0"/>
                  <a:t>)</a:t>
                </a:r>
                <a:r>
                  <a:rPr lang="ja-JP" altLang="en-US" dirty="0"/>
                  <a:t>不成立実証によって否定されたので、正確には三つの見解が残っている。</a:t>
                </a:r>
                <a:endParaRPr lang="en-US" altLang="ja-JP" dirty="0"/>
              </a:p>
              <a:p>
                <a:pPr algn="just"/>
                <a:endParaRPr lang="en-US" altLang="ja-JP" dirty="0"/>
              </a:p>
              <a:p>
                <a:pPr algn="just"/>
                <a:r>
                  <a:rPr lang="ja-JP" altLang="en-US" dirty="0"/>
                  <a:t>この問題を実験によって解決するのは難しい。なぜなら、全ての事象は例え対象物を同一に設定したとしても</a:t>
                </a:r>
                <a:r>
                  <a:rPr lang="en-US" altLang="ja-JP" dirty="0"/>
                  <a:t>TPO</a:t>
                </a:r>
                <a:r>
                  <a:rPr lang="ja-JP" altLang="en-US" dirty="0"/>
                  <a:t>を考えれば全て異なる。一つとして同じ事象はない。従って</a:t>
                </a:r>
                <a:r>
                  <a:rPr lang="ja-JP" altLang="en-US" dirty="0" smtClean="0"/>
                  <a:t>、</a:t>
                </a:r>
                <a:r>
                  <a:rPr lang="en-US" altLang="ja-JP" dirty="0" smtClean="0"/>
                  <a:t>collapse</a:t>
                </a:r>
                <a:r>
                  <a:rPr lang="ja-JP" altLang="en-US" dirty="0"/>
                  <a:t>で定まる</a:t>
                </a:r>
                <a:r>
                  <a:rPr lang="en-US" altLang="ja-JP" dirty="0"/>
                  <a:t>reality</a:t>
                </a:r>
                <a:r>
                  <a:rPr lang="ja-JP" altLang="en-US" dirty="0"/>
                  <a:t>が、対象に固有なのか観察者に依存するのか、実験実証するのが困難だ。</a:t>
                </a:r>
                <a:endParaRPr lang="en-US" altLang="ja-JP" dirty="0"/>
              </a:p>
              <a:p>
                <a:pPr algn="just"/>
                <a:endParaRPr lang="en-US" altLang="ja-JP" dirty="0"/>
              </a:p>
              <a:p>
                <a:pPr algn="just"/>
                <a:r>
                  <a:rPr kumimoji="1" lang="ja-JP" altLang="en-US" dirty="0"/>
                  <a:t>ただ</a:t>
                </a:r>
                <a:r>
                  <a:rPr kumimoji="1" lang="en-US" altLang="ja-JP" dirty="0"/>
                  <a:t>｢</a:t>
                </a:r>
                <a:r>
                  <a:rPr lang="en-US" altLang="ja-JP" dirty="0"/>
                  <a:t>realities</a:t>
                </a:r>
                <a:r>
                  <a:rPr lang="ja-JP" altLang="en-US" dirty="0"/>
                  <a:t>が観測により一つの</a:t>
                </a:r>
                <a:r>
                  <a:rPr lang="en-US" altLang="ja-JP" dirty="0"/>
                  <a:t>reality</a:t>
                </a:r>
                <a:r>
                  <a:rPr lang="ja-JP" altLang="en-US" dirty="0"/>
                  <a:t>に</a:t>
                </a:r>
                <a:r>
                  <a:rPr lang="en-US" altLang="ja-JP" dirty="0"/>
                  <a:t>collapse</a:t>
                </a:r>
                <a:r>
                  <a:rPr lang="ja-JP" altLang="en-US" dirty="0"/>
                  <a:t>する</a:t>
                </a:r>
                <a:r>
                  <a:rPr lang="en-US" altLang="ja-JP" dirty="0"/>
                  <a:t>｣</a:t>
                </a:r>
                <a:r>
                  <a:rPr lang="ja-JP" altLang="en-US" dirty="0"/>
                  <a:t>という現象には必ず観察者が伴う。ここに、</a:t>
                </a:r>
                <a:r>
                  <a:rPr lang="en-US" altLang="ja-JP" dirty="0"/>
                  <a:t>｢</a:t>
                </a:r>
                <a:r>
                  <a:rPr lang="ja-JP" altLang="en-US" dirty="0"/>
                  <a:t>あくまでも問いを発する「人間」に起点がある</a:t>
                </a:r>
                <a:r>
                  <a:rPr lang="en-US" altLang="ja-JP" dirty="0"/>
                  <a:t>｣</a:t>
                </a:r>
                <a:r>
                  <a:rPr lang="ja-JP" altLang="en-US" dirty="0"/>
                  <a:t>という問題意識が生まれる。上図を作成した佐藤文隆氏は、この問題意識を重視するタイプ。従って上図右側の参加者実在論に賛意を示す。</a:t>
                </a:r>
                <a:endParaRPr lang="en-US" altLang="ja-JP" dirty="0"/>
              </a:p>
              <a:p>
                <a:pPr algn="just"/>
                <a:endParaRPr lang="en-US" altLang="ja-JP" dirty="0"/>
              </a:p>
              <a:p>
                <a:pPr algn="just"/>
                <a:r>
                  <a:rPr lang="ja-JP" altLang="en-US" dirty="0"/>
                  <a:t>勿論、上図左側</a:t>
                </a:r>
                <a:r>
                  <a:rPr lang="ja-JP" altLang="en-US" dirty="0" smtClean="0"/>
                  <a:t>の</a:t>
                </a:r>
                <a:r>
                  <a:rPr lang="en-US" altLang="ja-JP" dirty="0" smtClean="0"/>
                  <a:t>｢</a:t>
                </a:r>
                <a:r>
                  <a:rPr lang="ja-JP" altLang="en-US" dirty="0"/>
                  <a:t>対象に固有な実在論</a:t>
                </a:r>
                <a:r>
                  <a:rPr lang="en-US" altLang="ja-JP" dirty="0"/>
                  <a:t>｣</a:t>
                </a:r>
                <a:r>
                  <a:rPr lang="ja-JP" altLang="en-US" dirty="0"/>
                  <a:t>に賛意を示す専門家も</a:t>
                </a:r>
                <a:r>
                  <a:rPr lang="ja-JP" altLang="en-US" dirty="0" smtClean="0"/>
                  <a:t>少なくない。</a:t>
                </a:r>
                <a:r>
                  <a:rPr lang="ja-JP" altLang="en-US" dirty="0"/>
                  <a:t>左側のエヴェレットの多世界説に否定的な佐藤文隆氏も、佐藤勝彦氏の唱えるインフレーション理論による多宇宙説には可能性を残している。干渉し合わない多宇宙は良しとしている。佐藤文隆氏は、左側を全否定したわけではない。</a:t>
                </a:r>
                <a:endParaRPr lang="en-US" altLang="ja-JP" dirty="0"/>
              </a:p>
              <a:p>
                <a:pPr algn="just"/>
                <a:endParaRPr lang="en-US" altLang="ja-JP" dirty="0"/>
              </a:p>
              <a:p>
                <a:pPr algn="just"/>
                <a:r>
                  <a:rPr lang="ja-JP" altLang="en-US" dirty="0"/>
                  <a:t>この論争は、私にはキリスト教における自由意志論争 </a:t>
                </a:r>
                <a:r>
                  <a:rPr lang="en-US" altLang="ja-JP" dirty="0"/>
                  <a:t>(The battle over free will)</a:t>
                </a:r>
                <a:r>
                  <a:rPr lang="ja-JP" altLang="en-US" dirty="0"/>
                  <a:t>の一つに思える。</a:t>
                </a:r>
                <a:endParaRPr lang="en-US" altLang="ja-JP" dirty="0"/>
              </a:p>
              <a:p>
                <a:pPr algn="just"/>
                <a:endParaRPr lang="en-US" altLang="ja-JP" dirty="0"/>
              </a:p>
              <a:p>
                <a:pPr algn="just"/>
                <a:r>
                  <a:rPr lang="ja-JP" altLang="en-US" dirty="0"/>
                  <a:t>人間は</a:t>
                </a:r>
                <a:r>
                  <a:rPr lang="en-US" altLang="ja-JP" dirty="0"/>
                  <a:t>God’s will</a:t>
                </a:r>
                <a:r>
                  <a:rPr lang="ja-JP" altLang="en-US" dirty="0"/>
                  <a:t>を</a:t>
                </a:r>
                <a:r>
                  <a:rPr lang="en-US" altLang="ja-JP" dirty="0"/>
                  <a:t>understand</a:t>
                </a:r>
                <a:r>
                  <a:rPr lang="ja-JP" altLang="en-US" dirty="0"/>
                  <a:t>できず</a:t>
                </a:r>
                <a:r>
                  <a:rPr lang="en-US" altLang="ja-JP" dirty="0"/>
                  <a:t>God bound (</a:t>
                </a:r>
                <a:r>
                  <a:rPr lang="ja-JP" altLang="en-US" dirty="0"/>
                  <a:t>神に隷従</a:t>
                </a:r>
                <a:r>
                  <a:rPr lang="en-US" altLang="ja-JP" dirty="0"/>
                  <a:t>)</a:t>
                </a:r>
                <a:r>
                  <a:rPr lang="ja-JP" altLang="en-US" dirty="0"/>
                  <a:t>する</a:t>
                </a:r>
                <a:r>
                  <a:rPr lang="en-US" altLang="ja-JP" dirty="0"/>
                  <a:t>existence</a:t>
                </a:r>
                <a:r>
                  <a:rPr lang="ja-JP" altLang="en-US" dirty="0"/>
                  <a:t> </a:t>
                </a:r>
                <a:r>
                  <a:rPr lang="en-US" altLang="ja-JP" dirty="0"/>
                  <a:t>(</a:t>
                </a:r>
                <a:r>
                  <a:rPr lang="ja-JP" altLang="en-US" dirty="0"/>
                  <a:t>地上の存在</a:t>
                </a:r>
                <a:r>
                  <a:rPr lang="en-US" altLang="ja-JP" dirty="0"/>
                  <a:t>)</a:t>
                </a:r>
                <a:r>
                  <a:rPr lang="ja-JP" altLang="en-US" dirty="0"/>
                  <a:t>だとするカルヴァン</a:t>
                </a:r>
                <a:r>
                  <a:rPr lang="en-US" altLang="ja-JP" dirty="0"/>
                  <a:t>, </a:t>
                </a:r>
                <a:r>
                  <a:rPr lang="ja-JP" altLang="en-US" dirty="0"/>
                  <a:t>ロック</a:t>
                </a:r>
                <a:r>
                  <a:rPr lang="en-US" altLang="ja-JP" dirty="0"/>
                  <a:t>, </a:t>
                </a:r>
                <a:r>
                  <a:rPr lang="ja-JP" altLang="en-US" dirty="0"/>
                  <a:t>カント</a:t>
                </a:r>
                <a:r>
                  <a:rPr lang="en-US" altLang="ja-JP" dirty="0"/>
                  <a:t>, </a:t>
                </a:r>
                <a:r>
                  <a:rPr lang="ja-JP" altLang="en-US" dirty="0"/>
                  <a:t>カトリックのジャンセニスム等</a:t>
                </a:r>
                <a:endParaRPr lang="en-US" altLang="ja-JP" dirty="0"/>
              </a:p>
              <a:p>
                <a:pPr algn="just"/>
                <a:r>
                  <a:rPr lang="ja-JP" altLang="en-US" dirty="0"/>
                  <a:t> 　　　</a:t>
                </a:r>
                <a:r>
                  <a:rPr lang="en-US" altLang="ja-JP" dirty="0"/>
                  <a:t>versus </a:t>
                </a:r>
              </a:p>
              <a:p>
                <a:pPr algn="just"/>
                <a:r>
                  <a:rPr lang="ja-JP" altLang="en-US" dirty="0"/>
                  <a:t>人間は</a:t>
                </a:r>
                <a:r>
                  <a:rPr lang="en-US" altLang="ja-JP" dirty="0"/>
                  <a:t>God’s will</a:t>
                </a:r>
                <a:r>
                  <a:rPr lang="ja-JP" altLang="en-US" dirty="0"/>
                  <a:t>を</a:t>
                </a:r>
                <a:r>
                  <a:rPr lang="en-US" altLang="ja-JP" dirty="0"/>
                  <a:t>understand</a:t>
                </a:r>
                <a:r>
                  <a:rPr lang="ja-JP" altLang="en-US" dirty="0"/>
                  <a:t>できる</a:t>
                </a:r>
                <a:r>
                  <a:rPr lang="en-US" altLang="ja-JP" dirty="0"/>
                  <a:t>free will</a:t>
                </a:r>
                <a:r>
                  <a:rPr lang="ja-JP" altLang="en-US" dirty="0"/>
                  <a:t>の持ち主であり</a:t>
                </a:r>
                <a:r>
                  <a:rPr lang="en-US" altLang="ja-JP" dirty="0"/>
                  <a:t>Quest (</a:t>
                </a:r>
                <a:r>
                  <a:rPr lang="ja-JP" altLang="en-US" dirty="0"/>
                  <a:t>真理探究の旅</a:t>
                </a:r>
                <a:r>
                  <a:rPr lang="en-US" altLang="ja-JP" dirty="0"/>
                  <a:t>)</a:t>
                </a:r>
                <a:r>
                  <a:rPr lang="ja-JP" altLang="en-US" dirty="0"/>
                  <a:t>を行う地上の旅人 </a:t>
                </a:r>
                <a:r>
                  <a:rPr lang="en-US" altLang="ja-JP" dirty="0"/>
                  <a:t>(earthly sojourner)</a:t>
                </a:r>
                <a:r>
                  <a:rPr lang="ja-JP" altLang="en-US" dirty="0"/>
                  <a:t>だとするエラスムス、ライプニッツ、カトリックのイエズス会等</a:t>
                </a:r>
                <a:endParaRPr lang="en-US" altLang="ja-JP" dirty="0"/>
              </a:p>
              <a:p>
                <a:pPr algn="just"/>
                <a:r>
                  <a:rPr lang="ja-JP" altLang="en-US" dirty="0"/>
                  <a:t>　　　の論争の一つに思える。</a:t>
                </a:r>
                <a:endParaRPr lang="en-US" altLang="ja-JP" dirty="0"/>
              </a:p>
              <a:p>
                <a:pPr algn="just"/>
                <a:endParaRPr lang="en-US" altLang="ja-JP" dirty="0"/>
              </a:p>
              <a:p>
                <a:pPr algn="just"/>
                <a:r>
                  <a:rPr lang="ja-JP" altLang="en-US" dirty="0"/>
                  <a:t>だとすると、この論争は超長期戦。一人一人、ある程度覚悟を決めて自分の人生を送るしかない。</a:t>
                </a:r>
                <a:endParaRPr kumimoji="1" lang="en-US" altLang="ja-JP" dirty="0"/>
              </a:p>
              <a:p>
                <a:pPr algn="just"/>
                <a:r>
                  <a:rPr kumimoji="1" lang="ja-JP" altLang="en-US" dirty="0"/>
                  <a:t>次頁に、</a:t>
                </a:r>
                <a:r>
                  <a:rPr kumimoji="1" lang="en-US" altLang="ja-JP" dirty="0"/>
                  <a:t>(</a:t>
                </a:r>
                <a:r>
                  <a:rPr kumimoji="1" lang="ja-JP" altLang="en-US" dirty="0"/>
                  <a:t>上記で言うと</a:t>
                </a:r>
                <a:r>
                  <a:rPr kumimoji="1" lang="en-US" altLang="ja-JP" dirty="0"/>
                  <a:t>free will</a:t>
                </a:r>
                <a:r>
                  <a:rPr kumimoji="1" lang="ja-JP" altLang="en-US" dirty="0"/>
                  <a:t>派の</a:t>
                </a:r>
                <a:r>
                  <a:rPr kumimoji="1" lang="en-US" altLang="ja-JP" dirty="0"/>
                  <a:t>)</a:t>
                </a:r>
                <a:r>
                  <a:rPr kumimoji="1" lang="ja-JP" altLang="en-US" dirty="0"/>
                  <a:t>佐藤文隆氏が最近出した書籍から幾つか記述を拾ってみた。</a:t>
                </a:r>
              </a:p>
            </p:txBody>
          </p:sp>
        </mc:Fallback>
      </mc:AlternateContent>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7</a:t>
            </a:fld>
            <a:endParaRPr lang="ja-JP" altLang="en-US" dirty="0"/>
          </a:p>
        </p:txBody>
      </p:sp>
    </p:spTree>
    <p:extLst>
      <p:ext uri="{BB962C8B-B14F-4D97-AF65-F5344CB8AC3E}">
        <p14:creationId xmlns:p14="http://schemas.microsoft.com/office/powerpoint/2010/main" val="11994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kumimoji="1" lang="ja-JP" altLang="en-US" dirty="0"/>
              <a:t>量子論の説明が続いたが、ここまでで、</a:t>
            </a:r>
            <a:r>
              <a:rPr kumimoji="1" lang="en-US" altLang="ja-JP" dirty="0"/>
              <a:t>2</a:t>
            </a:r>
            <a:r>
              <a:rPr kumimoji="1" lang="ja-JP" altLang="en-US" dirty="0"/>
              <a:t>頁タイトル</a:t>
            </a:r>
            <a:r>
              <a:rPr kumimoji="1" lang="en-US" altLang="ja-JP" dirty="0"/>
              <a:t>(</a:t>
            </a:r>
            <a:r>
              <a:rPr lang="ja-JP" altLang="en-US" dirty="0"/>
              <a:t>共通善を除く</a:t>
            </a:r>
            <a:r>
              <a:rPr kumimoji="1" lang="en-US" altLang="ja-JP" dirty="0"/>
              <a:t>)</a:t>
            </a:r>
            <a:r>
              <a:rPr kumimoji="1" lang="ja-JP" altLang="en-US" dirty="0"/>
              <a:t>即ち</a:t>
            </a:r>
            <a:r>
              <a:rPr lang="en-US" altLang="ja-JP" dirty="0"/>
              <a:t>｢</a:t>
            </a:r>
            <a:r>
              <a:rPr lang="ja-JP" altLang="en-US" dirty="0"/>
              <a:t>超越的次元⇒不可約性⇒</a:t>
            </a:r>
            <a:r>
              <a:rPr lang="en-US" altLang="ja-JP" dirty="0"/>
              <a:t>capability</a:t>
            </a:r>
            <a:r>
              <a:rPr lang="ja-JP" altLang="en-US" dirty="0"/>
              <a:t>⇒</a:t>
            </a:r>
            <a:r>
              <a:rPr lang="en-US" altLang="ja-JP" dirty="0"/>
              <a:t>freedom｣</a:t>
            </a:r>
            <a:r>
              <a:rPr lang="ja-JP" altLang="en-US" dirty="0"/>
              <a:t>の説明を量子論の立場から行った。</a:t>
            </a:r>
            <a:endParaRPr lang="en-US" altLang="ja-JP" dirty="0"/>
          </a:p>
          <a:p>
            <a:pPr algn="just"/>
            <a:endParaRPr lang="en-US" altLang="ja-JP" dirty="0"/>
          </a:p>
          <a:p>
            <a:pPr algn="just"/>
            <a:r>
              <a:rPr lang="ja-JP" altLang="en-US" dirty="0"/>
              <a:t>まとめると、参加者実在論の量子論の見地から、以下</a:t>
            </a:r>
            <a:r>
              <a:rPr lang="en-US" altLang="ja-JP" dirty="0"/>
              <a:t>1)~4)</a:t>
            </a:r>
            <a:r>
              <a:rPr lang="ja-JP" altLang="en-US" dirty="0"/>
              <a:t>を主張することができる。</a:t>
            </a:r>
            <a:endParaRPr lang="en-US" altLang="ja-JP" dirty="0"/>
          </a:p>
          <a:p>
            <a:pPr algn="just"/>
            <a:endParaRPr lang="en-US" altLang="ja-JP" dirty="0"/>
          </a:p>
          <a:p>
            <a:pPr marL="269875" indent="-269875"/>
            <a:r>
              <a:rPr lang="en-US" altLang="ja-JP" dirty="0"/>
              <a:t>1</a:t>
            </a:r>
            <a:r>
              <a:rPr lang="ja-JP" altLang="en-US" dirty="0"/>
              <a:t>）超越的次元：人間は、</a:t>
            </a:r>
            <a:r>
              <a:rPr lang="en-US" altLang="ja-JP" dirty="0"/>
              <a:t>quantum reality </a:t>
            </a:r>
            <a:r>
              <a:rPr lang="en-US" altLang="ja-JP" baseline="30000" dirty="0"/>
              <a:t>(</a:t>
            </a:r>
            <a:r>
              <a:rPr lang="ja-JP" altLang="en-US" baseline="30000" dirty="0"/>
              <a:t>*</a:t>
            </a:r>
            <a:r>
              <a:rPr lang="en-US" altLang="ja-JP" baseline="30000" dirty="0"/>
              <a:t>)</a:t>
            </a:r>
            <a:r>
              <a:rPr lang="ja-JP" altLang="en-US" baseline="30000" dirty="0"/>
              <a:t> </a:t>
            </a:r>
            <a:r>
              <a:rPr lang="ja-JP" altLang="en-US" dirty="0"/>
              <a:t>を利用している。</a:t>
            </a:r>
            <a:r>
              <a:rPr lang="en-US" altLang="ja-JP" dirty="0"/>
              <a:t>(quantum mind theory)</a:t>
            </a:r>
          </a:p>
          <a:p>
            <a:pPr defTabSz="985838"/>
            <a:r>
              <a:rPr lang="en-US" altLang="ja-JP" dirty="0"/>
              <a:t>2</a:t>
            </a:r>
            <a:r>
              <a:rPr lang="ja-JP" altLang="en-US" dirty="0"/>
              <a:t>）不可約性　：人間は個々に、</a:t>
            </a:r>
            <a:r>
              <a:rPr lang="en-US" altLang="ja-JP" dirty="0"/>
              <a:t>collapse(</a:t>
            </a:r>
            <a:r>
              <a:rPr lang="ja-JP" altLang="en-US" dirty="0"/>
              <a:t>収縮</a:t>
            </a:r>
            <a:r>
              <a:rPr lang="en-US" altLang="ja-JP" dirty="0"/>
              <a:t>)</a:t>
            </a:r>
            <a:r>
              <a:rPr lang="ja-JP" altLang="en-US" dirty="0"/>
              <a:t>以前の</a:t>
            </a:r>
            <a:r>
              <a:rPr lang="en-US" altLang="ja-JP" dirty="0"/>
              <a:t>realities</a:t>
            </a:r>
            <a:r>
              <a:rPr lang="ja-JP" altLang="en-US" dirty="0"/>
              <a:t>を感知しその収縮に関与している。</a:t>
            </a:r>
            <a:endParaRPr lang="en-US" altLang="ja-JP" dirty="0"/>
          </a:p>
          <a:p>
            <a:pPr defTabSz="985838">
              <a:tabLst>
                <a:tab pos="1073150" algn="l"/>
              </a:tabLst>
            </a:pPr>
            <a:r>
              <a:rPr lang="en-US" altLang="ja-JP" dirty="0"/>
              <a:t>3</a:t>
            </a:r>
            <a:r>
              <a:rPr lang="ja-JP" altLang="en-US" dirty="0"/>
              <a:t>）</a:t>
            </a:r>
            <a:r>
              <a:rPr lang="en-US" altLang="ja-JP" dirty="0"/>
              <a:t>capability </a:t>
            </a:r>
            <a:r>
              <a:rPr lang="ja-JP" altLang="en-US" dirty="0"/>
              <a:t>：人間は個々に、特有な知識または信念</a:t>
            </a:r>
            <a:r>
              <a:rPr lang="ja-JP" altLang="en-US"/>
              <a:t>によって収縮</a:t>
            </a:r>
            <a:r>
              <a:rPr lang="ja-JP" altLang="en-US" dirty="0"/>
              <a:t>に関与することが出来る。</a:t>
            </a:r>
            <a:endParaRPr lang="en-US" altLang="ja-JP" dirty="0"/>
          </a:p>
          <a:p>
            <a:pPr defTabSz="985838">
              <a:tabLst>
                <a:tab pos="1073150" algn="l"/>
              </a:tabLst>
            </a:pPr>
            <a:r>
              <a:rPr lang="en-US" altLang="ja-JP" dirty="0"/>
              <a:t>4</a:t>
            </a:r>
            <a:r>
              <a:rPr lang="ja-JP" altLang="en-US" dirty="0"/>
              <a:t>）</a:t>
            </a:r>
            <a:r>
              <a:rPr lang="en-US" altLang="ja-JP" dirty="0"/>
              <a:t>freedom</a:t>
            </a:r>
            <a:r>
              <a:rPr lang="ja-JP" altLang="en-US" dirty="0"/>
              <a:t>　：人間は個々に、収縮に関与することで</a:t>
            </a:r>
            <a:r>
              <a:rPr lang="en-US" altLang="ja-JP" dirty="0"/>
              <a:t>world reality</a:t>
            </a:r>
            <a:r>
              <a:rPr lang="ja-JP" altLang="en-US" dirty="0"/>
              <a:t>を変えていくことが出来る。</a:t>
            </a:r>
            <a:endParaRPr lang="en-US" altLang="ja-JP" dirty="0"/>
          </a:p>
          <a:p>
            <a:pPr defTabSz="985838">
              <a:tabLst>
                <a:tab pos="1073150" algn="l"/>
              </a:tabLst>
            </a:pPr>
            <a:endParaRPr lang="en-US" altLang="ja-JP" dirty="0"/>
          </a:p>
          <a:p>
            <a:pPr algn="just" defTabSz="985838">
              <a:tabLst>
                <a:tab pos="1073150" algn="l"/>
              </a:tabLst>
            </a:pPr>
            <a:r>
              <a:rPr lang="en-US" altLang="ja-JP" dirty="0"/>
              <a:t>quantum reality </a:t>
            </a:r>
            <a:r>
              <a:rPr lang="en-US" altLang="ja-JP" baseline="30000" dirty="0"/>
              <a:t>(*)</a:t>
            </a:r>
            <a:r>
              <a:rPr lang="ja-JP" altLang="en-US" dirty="0"/>
              <a:t>とは、① </a:t>
            </a:r>
            <a:r>
              <a:rPr lang="en-US" altLang="ja-JP" dirty="0"/>
              <a:t>quantum parallelism :</a:t>
            </a:r>
            <a:r>
              <a:rPr lang="ja-JP" altLang="en-US" dirty="0"/>
              <a:t> </a:t>
            </a:r>
            <a:r>
              <a:rPr lang="ja-JP" altLang="en-US" u="sng" dirty="0"/>
              <a:t>同一対象に対して</a:t>
            </a:r>
            <a:r>
              <a:rPr lang="ja-JP" altLang="en-US" dirty="0"/>
              <a:t>同時進行する複数の</a:t>
            </a:r>
            <a:r>
              <a:rPr lang="en-US" altLang="ja-JP" dirty="0"/>
              <a:t>realities</a:t>
            </a:r>
            <a:r>
              <a:rPr lang="ja-JP" altLang="en-US" dirty="0"/>
              <a:t>が存在する。② </a:t>
            </a:r>
            <a:r>
              <a:rPr lang="en-US" altLang="ja-JP" dirty="0"/>
              <a:t>collapsing : </a:t>
            </a:r>
            <a:r>
              <a:rPr lang="ja-JP" altLang="en-US" dirty="0"/>
              <a:t>それら</a:t>
            </a:r>
            <a:r>
              <a:rPr lang="en-US" altLang="ja-JP" dirty="0"/>
              <a:t>realities</a:t>
            </a:r>
            <a:r>
              <a:rPr lang="ja-JP" altLang="en-US" dirty="0"/>
              <a:t>が、観測により一つの</a:t>
            </a:r>
            <a:r>
              <a:rPr lang="en-US" altLang="ja-JP" dirty="0"/>
              <a:t>reality</a:t>
            </a:r>
            <a:r>
              <a:rPr lang="ja-JP" altLang="en-US" dirty="0"/>
              <a:t>に収縮</a:t>
            </a:r>
            <a:r>
              <a:rPr lang="en-US" altLang="ja-JP" dirty="0"/>
              <a:t>(collapse)</a:t>
            </a:r>
            <a:r>
              <a:rPr lang="ja-JP" altLang="en-US" dirty="0"/>
              <a:t>する。</a:t>
            </a:r>
            <a:endParaRPr lang="en-US" altLang="ja-JP" baseline="30000" dirty="0"/>
          </a:p>
          <a:p>
            <a:pPr algn="just" defTabSz="985838">
              <a:tabLst>
                <a:tab pos="985838" algn="l"/>
              </a:tabLst>
            </a:pPr>
            <a:endParaRPr lang="en-US" altLang="ja-JP" dirty="0"/>
          </a:p>
          <a:p>
            <a:pPr algn="just" defTabSz="985838">
              <a:tabLst>
                <a:tab pos="985838" algn="l"/>
              </a:tabLst>
            </a:pPr>
            <a:r>
              <a:rPr lang="en-US" altLang="ja-JP" dirty="0"/>
              <a:t>5</a:t>
            </a:r>
            <a:r>
              <a:rPr lang="ja-JP" altLang="en-US" dirty="0"/>
              <a:t>）共通善：人間は共通善をもつ、というようなことは量子論からは言えない。残念ながら共通善の導出は量子論では出来ない。共通善を社会実験で導き出すことは可能かもしれないが、どの社会も既に何らかの初期値を持っている。普遍的共通善は在るとしても、社会実験では求まらない。</a:t>
            </a:r>
            <a:endParaRPr lang="en-US" altLang="ja-JP" dirty="0"/>
          </a:p>
          <a:p>
            <a:pPr algn="just" defTabSz="985838">
              <a:tabLst>
                <a:tab pos="985838" algn="l"/>
              </a:tabLst>
            </a:pPr>
            <a:endParaRPr lang="en-US" altLang="ja-JP" dirty="0"/>
          </a:p>
          <a:p>
            <a:pPr algn="just" defTabSz="985838">
              <a:tabLst>
                <a:tab pos="985838" algn="l"/>
              </a:tabLst>
            </a:pPr>
            <a:r>
              <a:rPr lang="ja-JP" altLang="en-US" dirty="0"/>
              <a:t>ただ、上記の</a:t>
            </a:r>
            <a:r>
              <a:rPr lang="en-US" altLang="ja-JP" dirty="0"/>
              <a:t>1)</a:t>
            </a:r>
            <a:r>
              <a:rPr lang="ja-JP" altLang="en-US" dirty="0"/>
              <a:t>から</a:t>
            </a:r>
            <a:r>
              <a:rPr lang="en-US" altLang="ja-JP" dirty="0"/>
              <a:t>4)</a:t>
            </a:r>
            <a:r>
              <a:rPr lang="ja-JP" altLang="en-US" dirty="0"/>
              <a:t>が本当だとしたら、特に</a:t>
            </a:r>
            <a:r>
              <a:rPr lang="en-US" altLang="ja-JP" dirty="0"/>
              <a:t>3)4)</a:t>
            </a:r>
            <a:r>
              <a:rPr lang="ja-JP" altLang="en-US" dirty="0"/>
              <a:t>が本当だとしたら、個々人の持つ知識や信念が、他の人には</a:t>
            </a:r>
            <a:r>
              <a:rPr lang="en-US" altLang="ja-JP" dirty="0"/>
              <a:t>｢</a:t>
            </a:r>
            <a:r>
              <a:rPr lang="ja-JP" altLang="en-US" dirty="0"/>
              <a:t>不可抗力</a:t>
            </a:r>
            <a:r>
              <a:rPr lang="en-US" altLang="ja-JP" dirty="0"/>
              <a:t>｣</a:t>
            </a:r>
            <a:r>
              <a:rPr lang="ja-JP" altLang="en-US" dirty="0"/>
              <a:t>的に、世界を少しずつ変えていくことになる。個々人の</a:t>
            </a:r>
            <a:r>
              <a:rPr lang="en-US" altLang="ja-JP" dirty="0"/>
              <a:t>｢</a:t>
            </a:r>
            <a:r>
              <a:rPr lang="ja-JP" altLang="en-US" dirty="0"/>
              <a:t>行為</a:t>
            </a:r>
            <a:r>
              <a:rPr lang="en-US" altLang="ja-JP" dirty="0"/>
              <a:t>｣</a:t>
            </a:r>
            <a:r>
              <a:rPr lang="ja-JP" altLang="en-US" dirty="0"/>
              <a:t>を通してではなく</a:t>
            </a:r>
            <a:r>
              <a:rPr lang="en-US" altLang="ja-JP" dirty="0"/>
              <a:t>｢</a:t>
            </a:r>
            <a:r>
              <a:rPr lang="ja-JP" altLang="en-US" dirty="0"/>
              <a:t>知識や信念</a:t>
            </a:r>
            <a:r>
              <a:rPr lang="en-US" altLang="ja-JP" dirty="0"/>
              <a:t>｣</a:t>
            </a:r>
            <a:r>
              <a:rPr lang="ja-JP" altLang="en-US" dirty="0"/>
              <a:t>が直接に世界を変えていくことになる。国家が定める法律は個々人の行為に制限を加えることは出来るが、個々人の持つ知識や信念を即時的直接的に変えることは出来ない。</a:t>
            </a:r>
            <a:endParaRPr lang="en-US" altLang="ja-JP" dirty="0"/>
          </a:p>
          <a:p>
            <a:pPr algn="just" defTabSz="985838">
              <a:tabLst>
                <a:tab pos="985838" algn="l"/>
              </a:tabLst>
            </a:pPr>
            <a:endParaRPr lang="en-US" altLang="ja-JP" dirty="0"/>
          </a:p>
          <a:p>
            <a:pPr algn="just" defTabSz="985838">
              <a:tabLst>
                <a:tab pos="985838" algn="l"/>
              </a:tabLst>
            </a:pPr>
            <a:r>
              <a:rPr lang="ja-JP" altLang="en-US" dirty="0"/>
              <a:t>ここに、このように強大な個々人の</a:t>
            </a:r>
            <a:r>
              <a:rPr lang="en-US" altLang="ja-JP" dirty="0"/>
              <a:t>freedom</a:t>
            </a:r>
            <a:r>
              <a:rPr lang="ja-JP" altLang="en-US" dirty="0"/>
              <a:t>の力を、何らかの上限を設けて制限することが必要だとする考え方が出てくる。この様な制限として、国家ごとの公共福祉が適しているのか、あるいは、諸国家･諸民族･諸宗教にわたる共通善を模索すべきなのか、今、人類は思案の</a:t>
            </a:r>
            <a:r>
              <a:rPr lang="ja-JP" altLang="en-US" dirty="0" err="1"/>
              <a:t>し</a:t>
            </a:r>
            <a:r>
              <a:rPr lang="ja-JP" altLang="en-US" dirty="0"/>
              <a:t>所にある。</a:t>
            </a:r>
            <a:endParaRPr lang="en-US" altLang="ja-JP" dirty="0"/>
          </a:p>
          <a:p>
            <a:pPr algn="just" defTabSz="985838">
              <a:tabLst>
                <a:tab pos="985838" algn="l"/>
              </a:tabLst>
            </a:pPr>
            <a:endParaRPr lang="en-US" altLang="ja-JP" dirty="0"/>
          </a:p>
          <a:p>
            <a:pPr algn="just" defTabSz="985838">
              <a:tabLst>
                <a:tab pos="985838" algn="l"/>
              </a:tabLst>
            </a:pPr>
            <a:r>
              <a:rPr lang="ja-JP" altLang="en-US" dirty="0"/>
              <a:t>そして、</a:t>
            </a:r>
            <a:r>
              <a:rPr lang="en-US" altLang="ja-JP" dirty="0"/>
              <a:t>(</a:t>
            </a:r>
            <a:r>
              <a:rPr lang="ja-JP" altLang="en-US" dirty="0"/>
              <a:t>量子論にも宗教にも精通した</a:t>
            </a:r>
            <a:r>
              <a:rPr lang="en-US" altLang="ja-JP" dirty="0"/>
              <a:t>)</a:t>
            </a:r>
            <a:r>
              <a:rPr lang="ja-JP" altLang="en-US" dirty="0"/>
              <a:t>フランシスコ教皇は</a:t>
            </a:r>
            <a:r>
              <a:rPr lang="en-US" altLang="ja-JP" dirty="0"/>
              <a:t>｢</a:t>
            </a:r>
            <a:r>
              <a:rPr lang="ja-JP" altLang="en-US" dirty="0"/>
              <a:t>この様に大きな</a:t>
            </a:r>
            <a:r>
              <a:rPr lang="en-US" altLang="ja-JP" dirty="0"/>
              <a:t>power</a:t>
            </a:r>
            <a:r>
              <a:rPr lang="ja-JP" altLang="en-US" dirty="0"/>
              <a:t>を行使する者達に、共通善に関し一段感度を高めた応答責任を課すべきだ」との考えに至ったのだろう。</a:t>
            </a:r>
            <a:endParaRPr lang="en-US" altLang="ja-JP" dirty="0"/>
          </a:p>
          <a:p>
            <a:pPr algn="just" defTabSz="985838">
              <a:tabLst>
                <a:tab pos="985838" algn="l"/>
              </a:tabLst>
            </a:pPr>
            <a:endParaRPr lang="en-US" altLang="ja-JP" dirty="0"/>
          </a:p>
          <a:p>
            <a:pPr algn="just" defTabSz="985838">
              <a:tabLst>
                <a:tab pos="985838" algn="l"/>
              </a:tabLst>
            </a:pPr>
            <a:r>
              <a:rPr lang="ja-JP" altLang="en-US" dirty="0"/>
              <a:t>科学も宗教も、人類にこの様な大方針転換を迫る中、経済学にも新たな動きが出始めた。⇒次頁</a:t>
            </a:r>
            <a:endParaRPr lang="en-US" altLang="ja-JP"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8</a:t>
            </a:fld>
            <a:endParaRPr lang="ja-JP" altLang="en-US" dirty="0"/>
          </a:p>
        </p:txBody>
      </p:sp>
    </p:spTree>
    <p:extLst>
      <p:ext uri="{BB962C8B-B14F-4D97-AF65-F5344CB8AC3E}">
        <p14:creationId xmlns:p14="http://schemas.microsoft.com/office/powerpoint/2010/main" val="273181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0"/>
            <a:ext cx="4764087" cy="3573463"/>
          </a:xfrm>
        </p:spPr>
      </p:sp>
      <p:sp>
        <p:nvSpPr>
          <p:cNvPr id="3" name="ノート プレースホルダー 2"/>
          <p:cNvSpPr>
            <a:spLocks noGrp="1"/>
          </p:cNvSpPr>
          <p:nvPr>
            <p:ph type="body" idx="1"/>
          </p:nvPr>
        </p:nvSpPr>
        <p:spPr/>
        <p:txBody>
          <a:bodyPr/>
          <a:lstStyle/>
          <a:p>
            <a:pPr algn="just"/>
            <a:r>
              <a:rPr kumimoji="1" lang="ja-JP" altLang="en-US" dirty="0"/>
              <a:t>科学も宗教も「人間は個々に特殊な存在である</a:t>
            </a:r>
            <a:r>
              <a:rPr lang="ja-JP" altLang="en-US" dirty="0"/>
              <a:t>」「人間は個々に</a:t>
            </a:r>
            <a:r>
              <a:rPr lang="en-US" altLang="ja-JP" dirty="0"/>
              <a:t>irreducible</a:t>
            </a:r>
            <a:r>
              <a:rPr lang="ja-JP" altLang="en-US" dirty="0"/>
              <a:t>な</a:t>
            </a:r>
            <a:r>
              <a:rPr lang="en-US" altLang="ja-JP" dirty="0"/>
              <a:t>capability (</a:t>
            </a:r>
            <a:r>
              <a:rPr lang="ja-JP" altLang="en-US" dirty="0"/>
              <a:t>不可約な特有能力</a:t>
            </a:r>
            <a:r>
              <a:rPr lang="en-US" altLang="ja-JP" dirty="0"/>
              <a:t>)</a:t>
            </a:r>
            <a:r>
              <a:rPr lang="ja-JP" altLang="en-US" dirty="0"/>
              <a:t>を持つ」を</a:t>
            </a:r>
            <a:r>
              <a:rPr kumimoji="1" lang="ja-JP" altLang="en-US" dirty="0"/>
              <a:t>認めるようになり、経済学も大きく変わりつつある。</a:t>
            </a:r>
            <a:endParaRPr kumimoji="1" lang="en-US" altLang="ja-JP" dirty="0"/>
          </a:p>
          <a:p>
            <a:pPr algn="just"/>
            <a:endParaRPr lang="en-US" altLang="ja-JP" dirty="0"/>
          </a:p>
          <a:p>
            <a:pPr algn="just"/>
            <a:r>
              <a:rPr kumimoji="1" lang="ja-JP" altLang="en-US" dirty="0"/>
              <a:t>顔のないホモ・エコノミクス（合理的経済人）が営む</a:t>
            </a:r>
            <a:r>
              <a:rPr kumimoji="1" lang="en-US" altLang="ja-JP" dirty="0"/>
              <a:t>utilitarian economics (</a:t>
            </a:r>
            <a:r>
              <a:rPr kumimoji="1" lang="ja-JP" altLang="en-US" dirty="0"/>
              <a:t>効用主義経済学と私は和訳している</a:t>
            </a:r>
            <a:r>
              <a:rPr kumimoji="1" lang="en-US" altLang="ja-JP" dirty="0"/>
              <a:t>)</a:t>
            </a:r>
            <a:r>
              <a:rPr kumimoji="1" lang="ja-JP" altLang="en-US" dirty="0"/>
              <a:t>でなく、一人一人が</a:t>
            </a:r>
            <a:r>
              <a:rPr lang="en-US" altLang="ja-JP" dirty="0"/>
              <a:t>irreducible</a:t>
            </a:r>
            <a:r>
              <a:rPr lang="ja-JP" altLang="en-US" dirty="0"/>
              <a:t>な</a:t>
            </a:r>
            <a:r>
              <a:rPr kumimoji="1" lang="ja-JP" altLang="en-US" dirty="0"/>
              <a:t>特有能力</a:t>
            </a:r>
            <a:r>
              <a:rPr kumimoji="1" lang="en-US" altLang="ja-JP" dirty="0"/>
              <a:t>(capability)</a:t>
            </a:r>
            <a:r>
              <a:rPr kumimoji="1" lang="ja-JP" altLang="en-US" dirty="0"/>
              <a:t>を持つことを特徴とする</a:t>
            </a:r>
            <a:r>
              <a:rPr kumimoji="1" lang="en-US" altLang="ja-JP" dirty="0"/>
              <a:t>persons</a:t>
            </a:r>
            <a:r>
              <a:rPr kumimoji="1" lang="ja-JP" altLang="en-US" dirty="0"/>
              <a:t>が営む新たな経済学が、</a:t>
            </a:r>
            <a:r>
              <a:rPr kumimoji="1" lang="en-US" altLang="ja-JP" dirty="0"/>
              <a:t>1998</a:t>
            </a:r>
            <a:r>
              <a:rPr kumimoji="1" lang="ja-JP" altLang="en-US" dirty="0"/>
              <a:t>年ノーベル経済学賞受賞者であるアマルティア・センによって生み出された。</a:t>
            </a:r>
            <a:endParaRPr kumimoji="1" lang="en-US" altLang="ja-JP" dirty="0"/>
          </a:p>
          <a:p>
            <a:pPr algn="just"/>
            <a:endParaRPr lang="en-US" altLang="ja-JP" dirty="0"/>
          </a:p>
          <a:p>
            <a:pPr algn="just"/>
            <a:r>
              <a:rPr lang="ja-JP" altLang="en-US" dirty="0"/>
              <a:t>アマルティア・センとフランシスコ教皇の経済観・社会発展観はとても似ている。というか、恐らく教皇が新たな経済学・社会発展論を模索する中、アマルティア・センに辿り着いたのだろう。両者とも、</a:t>
            </a:r>
            <a:r>
              <a:rPr lang="en-US" altLang="ja-JP" dirty="0"/>
              <a:t>freedom to develop the capabilities</a:t>
            </a:r>
            <a:r>
              <a:rPr lang="ja-JP" altLang="en-US" dirty="0"/>
              <a:t>（特有能力の社会展開自由）という</a:t>
            </a:r>
            <a:r>
              <a:rPr lang="en-US" altLang="ja-JP" dirty="0"/>
              <a:t>key concept</a:t>
            </a:r>
            <a:r>
              <a:rPr lang="ja-JP" altLang="en-US" dirty="0"/>
              <a:t>（主要概念）を持っている。これを</a:t>
            </a:r>
            <a:r>
              <a:rPr lang="en-US" altLang="ja-JP" dirty="0"/>
              <a:t>capability approach</a:t>
            </a:r>
            <a:r>
              <a:rPr lang="ja-JP" altLang="en-US" dirty="0"/>
              <a:t>と呼び、これがこの経済学および社会発展論の呼称にもなっている。</a:t>
            </a:r>
            <a:endParaRPr lang="en-US" altLang="ja-JP" dirty="0"/>
          </a:p>
          <a:p>
            <a:pPr algn="just"/>
            <a:endParaRPr lang="en-US" altLang="ja-JP" dirty="0"/>
          </a:p>
          <a:p>
            <a:pPr algn="just"/>
            <a:r>
              <a:rPr lang="ja-JP" altLang="en-US" dirty="0"/>
              <a:t>細かいことをいえば、人間の能力に関し、カトリックは</a:t>
            </a:r>
            <a:r>
              <a:rPr lang="en-US" altLang="ja-JP" dirty="0"/>
              <a:t>capacity, capability, ability</a:t>
            </a:r>
            <a:r>
              <a:rPr lang="ja-JP" altLang="en-US" dirty="0"/>
              <a:t>と三分類し、アマルティア・センは</a:t>
            </a:r>
            <a:r>
              <a:rPr lang="en-US" altLang="ja-JP" dirty="0"/>
              <a:t>capability, ability</a:t>
            </a:r>
            <a:r>
              <a:rPr lang="ja-JP" altLang="en-US" dirty="0"/>
              <a:t>と二分類しているため、</a:t>
            </a:r>
            <a:r>
              <a:rPr lang="en-US" altLang="ja-JP" dirty="0"/>
              <a:t>capability</a:t>
            </a:r>
            <a:r>
              <a:rPr lang="ja-JP" altLang="en-US" dirty="0"/>
              <a:t>に対する和訳が異なってきてしまう。アマルティア・センが使う</a:t>
            </a:r>
            <a:r>
              <a:rPr lang="en-US" altLang="ja-JP" dirty="0"/>
              <a:t>capability</a:t>
            </a:r>
            <a:r>
              <a:rPr lang="ja-JP" altLang="en-US" dirty="0"/>
              <a:t>を</a:t>
            </a:r>
            <a:r>
              <a:rPr lang="en-US" altLang="ja-JP" dirty="0"/>
              <a:t>｢</a:t>
            </a:r>
            <a:r>
              <a:rPr lang="ja-JP" altLang="en-US" dirty="0"/>
              <a:t>潜在能力</a:t>
            </a:r>
            <a:r>
              <a:rPr lang="en-US" altLang="ja-JP" dirty="0"/>
              <a:t>｣</a:t>
            </a:r>
            <a:r>
              <a:rPr lang="ja-JP" altLang="en-US" dirty="0"/>
              <a:t>と和訳する慣例が見受けられるが、これを</a:t>
            </a:r>
            <a:r>
              <a:rPr lang="en-US" altLang="ja-JP" dirty="0"/>
              <a:t>｢</a:t>
            </a:r>
            <a:r>
              <a:rPr lang="ja-JP" altLang="en-US" dirty="0"/>
              <a:t>特有能力</a:t>
            </a:r>
            <a:r>
              <a:rPr lang="en-US" altLang="ja-JP" dirty="0"/>
              <a:t>｣</a:t>
            </a:r>
            <a:r>
              <a:rPr lang="ja-JP" altLang="en-US" dirty="0"/>
              <a:t>と和訳するように慣例を改める必要がある。潜在能力は、カトリックが使う</a:t>
            </a:r>
            <a:r>
              <a:rPr lang="en-US" altLang="ja-JP" dirty="0"/>
              <a:t>capacity</a:t>
            </a:r>
            <a:r>
              <a:rPr lang="ja-JP" altLang="en-US" dirty="0"/>
              <a:t>の和訳に相応しいからだ。</a:t>
            </a:r>
            <a:r>
              <a:rPr lang="en-US" altLang="ja-JP" dirty="0"/>
              <a:t>capacity</a:t>
            </a:r>
            <a:r>
              <a:rPr lang="ja-JP" altLang="en-US" dirty="0"/>
              <a:t>：人間に元々備えられた潜在能力。神が人間に与えた潜在能力。未だにそれが発現した人間が地上世界に現れていないこともあり得る。</a:t>
            </a:r>
            <a:endParaRPr lang="en-US" altLang="ja-JP" dirty="0"/>
          </a:p>
          <a:p>
            <a:pPr algn="just"/>
            <a:endParaRPr lang="en-US" altLang="ja-JP" dirty="0"/>
          </a:p>
          <a:p>
            <a:pPr algn="just"/>
            <a:r>
              <a:rPr lang="ja-JP" altLang="en-US" dirty="0"/>
              <a:t>なお、スライド下部に書いた訳注の記事は是非読んで頂きたい。ここにも掲載しておく。</a:t>
            </a:r>
            <a:endParaRPr lang="en-US" altLang="ja-JP" dirty="0"/>
          </a:p>
          <a:p>
            <a:pPr algn="just"/>
            <a:endParaRPr lang="en-US" altLang="ja-JP" dirty="0"/>
          </a:p>
          <a:p>
            <a:pPr algn="just"/>
            <a:r>
              <a:rPr lang="ja-JP" altLang="en-US" dirty="0"/>
              <a:t>訳注：</a:t>
            </a:r>
            <a:r>
              <a:rPr lang="en-US" altLang="ja-JP" dirty="0"/>
              <a:t> </a:t>
            </a:r>
            <a:r>
              <a:rPr lang="ja-JP" altLang="en-US" dirty="0"/>
              <a:t>アマルティア・センは、人々が低所得でも</a:t>
            </a:r>
            <a:r>
              <a:rPr lang="en-US" altLang="ja-JP" dirty="0"/>
              <a:t>capability</a:t>
            </a:r>
            <a:r>
              <a:rPr lang="ja-JP" altLang="en-US" dirty="0" err="1"/>
              <a:t>を維</a:t>
            </a:r>
            <a:r>
              <a:rPr lang="ja-JP" altLang="en-US" dirty="0"/>
              <a:t>持し発揮できる新たな経済があると考えている。</a:t>
            </a:r>
            <a:r>
              <a:rPr lang="en-US" altLang="ja-JP" dirty="0"/>
              <a:t>(</a:t>
            </a:r>
            <a:r>
              <a:rPr lang="ja-JP" altLang="en-US" dirty="0"/>
              <a:t>例えばユヌスのグラミン銀行が想起される。</a:t>
            </a:r>
            <a:r>
              <a:rPr lang="en-US" altLang="ja-JP" dirty="0"/>
              <a:t>)</a:t>
            </a:r>
            <a:r>
              <a:rPr lang="ja-JP" altLang="en-US" dirty="0"/>
              <a:t>　無神論者であるセンはこの経済を</a:t>
            </a:r>
            <a:r>
              <a:rPr lang="en-US" altLang="ja-JP" dirty="0"/>
              <a:t>welfare economics</a:t>
            </a:r>
            <a:r>
              <a:rPr lang="ja-JP" altLang="en-US" dirty="0"/>
              <a:t>（厚生経済学）の一つと位置付けたが、フランシスコなら</a:t>
            </a:r>
            <a:r>
              <a:rPr lang="en-US" altLang="ja-JP" dirty="0"/>
              <a:t>economics for the common good</a:t>
            </a:r>
            <a:r>
              <a:rPr lang="ja-JP" altLang="en-US" dirty="0"/>
              <a:t>（共通善経済学）としたのではないだろうか。そう言いたくなるほどこの二つの経済学の模索は似ている。漸進の法則（</a:t>
            </a:r>
            <a:r>
              <a:rPr lang="en-US" altLang="ja-JP" dirty="0"/>
              <a:t>the law of graduality</a:t>
            </a:r>
            <a:r>
              <a:rPr lang="ja-JP" altLang="en-US" dirty="0"/>
              <a:t>）による世俗と宗教の相互漸近挙動 </a:t>
            </a:r>
            <a:r>
              <a:rPr lang="en-US" altLang="ja-JP" dirty="0"/>
              <a:t>(mutual asymptotic behavior)</a:t>
            </a:r>
            <a:r>
              <a:rPr lang="ja-JP" altLang="en-US" dirty="0"/>
              <a:t>の現れの一つと期待したい。</a:t>
            </a:r>
            <a:endParaRPr kumimoji="1" lang="ja-JP" altLang="en-US" dirty="0"/>
          </a:p>
        </p:txBody>
      </p:sp>
      <p:sp>
        <p:nvSpPr>
          <p:cNvPr id="4" name="スライド番号プレースホルダー 3"/>
          <p:cNvSpPr>
            <a:spLocks noGrp="1"/>
          </p:cNvSpPr>
          <p:nvPr>
            <p:ph type="sldNum" sz="quarter" idx="10"/>
          </p:nvPr>
        </p:nvSpPr>
        <p:spPr/>
        <p:txBody>
          <a:bodyPr/>
          <a:lstStyle/>
          <a:p>
            <a:fld id="{BF24DC9B-1431-4837-AD7A-D151EE5785BA}" type="slidenum">
              <a:rPr lang="ja-JP" altLang="en-US" smtClean="0"/>
              <a:pPr/>
              <a:t>9</a:t>
            </a:fld>
            <a:endParaRPr lang="ja-JP" altLang="en-US" dirty="0"/>
          </a:p>
        </p:txBody>
      </p:sp>
    </p:spTree>
    <p:extLst>
      <p:ext uri="{BB962C8B-B14F-4D97-AF65-F5344CB8AC3E}">
        <p14:creationId xmlns:p14="http://schemas.microsoft.com/office/powerpoint/2010/main" val="324452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ECE77C-B609-4EA5-BF8D-CECAA64DED5B}"/>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750573D8-6377-4768-AD98-8E0EBA182B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221218A-DA66-48EB-9C40-E0122A992E62}"/>
              </a:ext>
            </a:extLst>
          </p:cNvPr>
          <p:cNvSpPr>
            <a:spLocks noGrp="1"/>
          </p:cNvSpPr>
          <p:nvPr>
            <p:ph type="dt" sz="half" idx="10"/>
          </p:nvPr>
        </p:nvSpPr>
        <p:spPr/>
        <p:txBody>
          <a:bodyPr/>
          <a:lstStyle/>
          <a:p>
            <a:fld id="{A10CC487-2732-47BD-8094-B539172DFA2D}" type="datetime1">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DCA4EBAF-9036-4723-A114-68B84E49DF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DF121E-9BEB-4208-B768-99D0367F6F35}"/>
              </a:ext>
            </a:extLst>
          </p:cNvPr>
          <p:cNvSpPr>
            <a:spLocks noGrp="1"/>
          </p:cNvSpPr>
          <p:nvPr>
            <p:ph type="sldNum" sz="quarter" idx="12"/>
          </p:nvPr>
        </p:nvSpPr>
        <p:spPr>
          <a:xfrm>
            <a:off x="7086600" y="0"/>
            <a:ext cx="2057400" cy="365125"/>
          </a:xfrm>
        </p:spPr>
        <p:txBody>
          <a:bodyPr/>
          <a:lstStyle>
            <a:lvl1pPr>
              <a:defRPr sz="2000"/>
            </a:lvl1pPr>
          </a:lstStyle>
          <a:p>
            <a:fld id="{C2DFA952-CABB-4C42-8D8E-EFB0BB8A3951}" type="slidenum">
              <a:rPr lang="ja-JP" altLang="en-US" smtClean="0"/>
              <a:pPr/>
              <a:t>‹#›</a:t>
            </a:fld>
            <a:endParaRPr lang="ja-JP" altLang="en-US" dirty="0"/>
          </a:p>
        </p:txBody>
      </p:sp>
    </p:spTree>
    <p:extLst>
      <p:ext uri="{BB962C8B-B14F-4D97-AF65-F5344CB8AC3E}">
        <p14:creationId xmlns:p14="http://schemas.microsoft.com/office/powerpoint/2010/main" val="316435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1F167-3CF2-4072-AD59-807E52E1618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EC92D6-2F5E-42EF-B3C7-DF6E4FE3DE6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405891-3E81-4CC2-9A29-E18709FC4A52}"/>
              </a:ext>
            </a:extLst>
          </p:cNvPr>
          <p:cNvSpPr>
            <a:spLocks noGrp="1"/>
          </p:cNvSpPr>
          <p:nvPr>
            <p:ph type="dt" sz="half" idx="10"/>
          </p:nvPr>
        </p:nvSpPr>
        <p:spPr/>
        <p:txBody>
          <a:bodyPr/>
          <a:lstStyle/>
          <a:p>
            <a:fld id="{283D768A-5C6B-4A1D-8FBB-2F8BB5DD3852}" type="datetime1">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2B798DBE-4C15-4454-B1C3-B5CDBD0454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24B1A6-A454-4B4B-8736-E770E3BD0DB7}"/>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194894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AFB4846-CE30-4306-959A-2C28BF53F42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8A23DB-9892-47E0-B00A-21606C30E23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CB39EC-4A16-4E6B-8ECE-557BC3C5F802}"/>
              </a:ext>
            </a:extLst>
          </p:cNvPr>
          <p:cNvSpPr>
            <a:spLocks noGrp="1"/>
          </p:cNvSpPr>
          <p:nvPr>
            <p:ph type="dt" sz="half" idx="10"/>
          </p:nvPr>
        </p:nvSpPr>
        <p:spPr/>
        <p:txBody>
          <a:bodyPr/>
          <a:lstStyle/>
          <a:p>
            <a:fld id="{2CBA2352-49AD-4DA5-8D5A-7FB466DAC498}" type="datetime1">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9AB4A10F-5061-4086-933C-5F67A7DB00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71DB3A-A8ED-43CF-BD03-BA4BAF0B0EC0}"/>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7323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AE1133-084F-4772-A434-6757A15263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FAE9FE-C4EA-454F-A723-E9A7F3246B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1FB243-69A3-401F-9492-3198966F3CC7}"/>
              </a:ext>
            </a:extLst>
          </p:cNvPr>
          <p:cNvSpPr>
            <a:spLocks noGrp="1"/>
          </p:cNvSpPr>
          <p:nvPr>
            <p:ph type="dt" sz="half" idx="10"/>
          </p:nvPr>
        </p:nvSpPr>
        <p:spPr/>
        <p:txBody>
          <a:bodyPr/>
          <a:lstStyle/>
          <a:p>
            <a:fld id="{AD87F5B5-42DB-44CF-A0C0-4366B3AB4D43}" type="datetime1">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9632BEAA-C8FD-42C1-935A-1528619CA5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F864A5-F8BA-43E2-BF29-B62DE833A68A}"/>
              </a:ext>
            </a:extLst>
          </p:cNvPr>
          <p:cNvSpPr>
            <a:spLocks noGrp="1"/>
          </p:cNvSpPr>
          <p:nvPr>
            <p:ph type="sldNum" sz="quarter" idx="12"/>
          </p:nvPr>
        </p:nvSpPr>
        <p:spPr>
          <a:xfrm>
            <a:off x="7086600" y="1271"/>
            <a:ext cx="2057400" cy="365125"/>
          </a:xfrm>
        </p:spPr>
        <p:txBody>
          <a:bodyPr/>
          <a:lstStyle>
            <a:lvl1pPr>
              <a:defRPr sz="2000"/>
            </a:lvl1pPr>
          </a:lstStyle>
          <a:p>
            <a:fld id="{C2DFA952-CABB-4C42-8D8E-EFB0BB8A3951}" type="slidenum">
              <a:rPr lang="ja-JP" altLang="en-US" smtClean="0"/>
              <a:pPr/>
              <a:t>‹#›</a:t>
            </a:fld>
            <a:endParaRPr lang="ja-JP" altLang="en-US" dirty="0"/>
          </a:p>
        </p:txBody>
      </p:sp>
    </p:spTree>
    <p:extLst>
      <p:ext uri="{BB962C8B-B14F-4D97-AF65-F5344CB8AC3E}">
        <p14:creationId xmlns:p14="http://schemas.microsoft.com/office/powerpoint/2010/main" val="389708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5D2E35-2E5E-46C2-8795-6E396670A556}"/>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D1AAD5-6F80-4498-9F38-91BF6D7F3D2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1FA160E-DD2C-4552-8B50-76FBB8436824}"/>
              </a:ext>
            </a:extLst>
          </p:cNvPr>
          <p:cNvSpPr>
            <a:spLocks noGrp="1"/>
          </p:cNvSpPr>
          <p:nvPr>
            <p:ph type="dt" sz="half" idx="10"/>
          </p:nvPr>
        </p:nvSpPr>
        <p:spPr/>
        <p:txBody>
          <a:bodyPr/>
          <a:lstStyle/>
          <a:p>
            <a:fld id="{1F2FBF65-19C1-403A-9E45-E9716927DF31}" type="datetime1">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0B1852E7-3DF3-4128-B443-00099C7FCB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DF0C90-59C9-4318-BD4D-ECF105AE1820}"/>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140498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DCC426-41D4-4139-8D83-4785B91460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631F13-696D-4A82-885E-FEC416319CBA}"/>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C4BB81F-09FE-458F-B47E-0D93DE50C9B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32AB4A-3B80-4DB3-9C0D-223866A80661}"/>
              </a:ext>
            </a:extLst>
          </p:cNvPr>
          <p:cNvSpPr>
            <a:spLocks noGrp="1"/>
          </p:cNvSpPr>
          <p:nvPr>
            <p:ph type="dt" sz="half" idx="10"/>
          </p:nvPr>
        </p:nvSpPr>
        <p:spPr/>
        <p:txBody>
          <a:bodyPr/>
          <a:lstStyle/>
          <a:p>
            <a:fld id="{CE3F656A-8AF0-4B40-99A1-2C75D247F46B}" type="datetime1">
              <a:rPr kumimoji="1" lang="ja-JP" altLang="en-US" smtClean="0"/>
              <a:t>2022/1/18</a:t>
            </a:fld>
            <a:endParaRPr kumimoji="1" lang="ja-JP" altLang="en-US"/>
          </a:p>
        </p:txBody>
      </p:sp>
      <p:sp>
        <p:nvSpPr>
          <p:cNvPr id="6" name="フッター プレースホルダー 5">
            <a:extLst>
              <a:ext uri="{FF2B5EF4-FFF2-40B4-BE49-F238E27FC236}">
                <a16:creationId xmlns:a16="http://schemas.microsoft.com/office/drawing/2014/main" id="{BCC3DDE9-C8FC-4376-8626-1CCB0DE4C5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36DE7F-2D4F-4F45-B2C4-E9F77C909998}"/>
              </a:ext>
            </a:extLst>
          </p:cNvPr>
          <p:cNvSpPr>
            <a:spLocks noGrp="1"/>
          </p:cNvSpPr>
          <p:nvPr>
            <p:ph type="sldNum" sz="quarter" idx="12"/>
          </p:nvPr>
        </p:nvSpPr>
        <p:spPr>
          <a:xfrm>
            <a:off x="7086600" y="0"/>
            <a:ext cx="2057400" cy="365125"/>
          </a:xfrm>
        </p:spPr>
        <p:txBody>
          <a:bodyPr/>
          <a:lstStyle>
            <a:lvl1pPr>
              <a:defRPr sz="2000"/>
            </a:lvl1pPr>
          </a:lstStyle>
          <a:p>
            <a:fld id="{C2DFA952-CABB-4C42-8D8E-EFB0BB8A3951}" type="slidenum">
              <a:rPr lang="ja-JP" altLang="en-US" smtClean="0"/>
              <a:pPr/>
              <a:t>‹#›</a:t>
            </a:fld>
            <a:endParaRPr lang="ja-JP" altLang="en-US" dirty="0"/>
          </a:p>
        </p:txBody>
      </p:sp>
    </p:spTree>
    <p:extLst>
      <p:ext uri="{BB962C8B-B14F-4D97-AF65-F5344CB8AC3E}">
        <p14:creationId xmlns:p14="http://schemas.microsoft.com/office/powerpoint/2010/main" val="177261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8CC741-F1F0-4120-9348-C4278741728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1445A4-FA9A-49A4-8A47-0F121AEA41C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FF7A2B-5711-4C4E-8CD3-12B9FA941A91}"/>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96E133-ECC0-4FAD-B0E5-8F32B1612CC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F9BE2CF-1F0D-4086-977F-0B9931CCB46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20B05D-DD7E-4722-9BA9-D9D60D77C0D5}"/>
              </a:ext>
            </a:extLst>
          </p:cNvPr>
          <p:cNvSpPr>
            <a:spLocks noGrp="1"/>
          </p:cNvSpPr>
          <p:nvPr>
            <p:ph type="dt" sz="half" idx="10"/>
          </p:nvPr>
        </p:nvSpPr>
        <p:spPr/>
        <p:txBody>
          <a:bodyPr/>
          <a:lstStyle/>
          <a:p>
            <a:fld id="{C8C94CE8-43AA-4C9B-9270-0172D0262112}" type="datetime1">
              <a:rPr kumimoji="1" lang="ja-JP" altLang="en-US" smtClean="0"/>
              <a:t>2022/1/18</a:t>
            </a:fld>
            <a:endParaRPr kumimoji="1" lang="ja-JP" altLang="en-US"/>
          </a:p>
        </p:txBody>
      </p:sp>
      <p:sp>
        <p:nvSpPr>
          <p:cNvPr id="8" name="フッター プレースホルダー 7">
            <a:extLst>
              <a:ext uri="{FF2B5EF4-FFF2-40B4-BE49-F238E27FC236}">
                <a16:creationId xmlns:a16="http://schemas.microsoft.com/office/drawing/2014/main" id="{6E2B90C8-54C5-4E5B-9E49-824DE8ADFD5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BDBF3AD-C76F-42C7-8C3F-0AF279804E80}"/>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20294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13772-5678-431F-8B85-9EA4216303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F9CA39-9141-4474-8B96-B06571827AAF}"/>
              </a:ext>
            </a:extLst>
          </p:cNvPr>
          <p:cNvSpPr>
            <a:spLocks noGrp="1"/>
          </p:cNvSpPr>
          <p:nvPr>
            <p:ph type="dt" sz="half" idx="10"/>
          </p:nvPr>
        </p:nvSpPr>
        <p:spPr/>
        <p:txBody>
          <a:bodyPr/>
          <a:lstStyle/>
          <a:p>
            <a:fld id="{4CF196F6-7E7D-47F1-BE97-3645D247863A}" type="datetime1">
              <a:rPr kumimoji="1" lang="ja-JP" altLang="en-US" smtClean="0"/>
              <a:t>2022/1/18</a:t>
            </a:fld>
            <a:endParaRPr kumimoji="1" lang="ja-JP" altLang="en-US"/>
          </a:p>
        </p:txBody>
      </p:sp>
      <p:sp>
        <p:nvSpPr>
          <p:cNvPr id="4" name="フッター プレースホルダー 3">
            <a:extLst>
              <a:ext uri="{FF2B5EF4-FFF2-40B4-BE49-F238E27FC236}">
                <a16:creationId xmlns:a16="http://schemas.microsoft.com/office/drawing/2014/main" id="{C62C2E61-7C8C-4589-8089-45A2958529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D0E190-CA58-4CBC-9944-C9B5CF483527}"/>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341566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6F01A-3983-43B0-A8BC-DAC3A2C1422F}"/>
              </a:ext>
            </a:extLst>
          </p:cNvPr>
          <p:cNvSpPr>
            <a:spLocks noGrp="1"/>
          </p:cNvSpPr>
          <p:nvPr>
            <p:ph type="dt" sz="half" idx="10"/>
          </p:nvPr>
        </p:nvSpPr>
        <p:spPr/>
        <p:txBody>
          <a:bodyPr/>
          <a:lstStyle/>
          <a:p>
            <a:fld id="{19139AF8-FAE1-4B88-844F-6C72960EF236}" type="datetime1">
              <a:rPr kumimoji="1" lang="ja-JP" altLang="en-US" smtClean="0"/>
              <a:t>2022/1/18</a:t>
            </a:fld>
            <a:endParaRPr kumimoji="1" lang="ja-JP" altLang="en-US"/>
          </a:p>
        </p:txBody>
      </p:sp>
      <p:sp>
        <p:nvSpPr>
          <p:cNvPr id="3" name="フッター プレースホルダー 2">
            <a:extLst>
              <a:ext uri="{FF2B5EF4-FFF2-40B4-BE49-F238E27FC236}">
                <a16:creationId xmlns:a16="http://schemas.microsoft.com/office/drawing/2014/main" id="{577DC586-43D6-44DA-B11A-A86B75B865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E9C16DF-8324-405F-ADC8-A5A678BD3CFA}"/>
              </a:ext>
            </a:extLst>
          </p:cNvPr>
          <p:cNvSpPr>
            <a:spLocks noGrp="1"/>
          </p:cNvSpPr>
          <p:nvPr>
            <p:ph type="sldNum" sz="quarter" idx="12"/>
          </p:nvPr>
        </p:nvSpPr>
        <p:spPr>
          <a:xfrm>
            <a:off x="7086600" y="0"/>
            <a:ext cx="2057400" cy="365125"/>
          </a:xfrm>
        </p:spPr>
        <p:txBody>
          <a:bodyPr/>
          <a:lstStyle>
            <a:lvl1pPr>
              <a:defRPr sz="2000"/>
            </a:lvl1pPr>
          </a:lstStyle>
          <a:p>
            <a:fld id="{C2DFA952-CABB-4C42-8D8E-EFB0BB8A3951}" type="slidenum">
              <a:rPr lang="ja-JP" altLang="en-US" smtClean="0"/>
              <a:pPr/>
              <a:t>‹#›</a:t>
            </a:fld>
            <a:endParaRPr lang="ja-JP" altLang="en-US" dirty="0"/>
          </a:p>
        </p:txBody>
      </p:sp>
    </p:spTree>
    <p:extLst>
      <p:ext uri="{BB962C8B-B14F-4D97-AF65-F5344CB8AC3E}">
        <p14:creationId xmlns:p14="http://schemas.microsoft.com/office/powerpoint/2010/main" val="257872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38F486-CDF4-49EC-92BF-E8C5C4A54F7A}"/>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A9B02-573E-4C3C-917B-5DE8F5DB3EE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DFC7F11-D4A1-4C8D-9C33-AFF3E31C467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8256A6-2663-41E6-8DC5-83FA47CD520F}"/>
              </a:ext>
            </a:extLst>
          </p:cNvPr>
          <p:cNvSpPr>
            <a:spLocks noGrp="1"/>
          </p:cNvSpPr>
          <p:nvPr>
            <p:ph type="dt" sz="half" idx="10"/>
          </p:nvPr>
        </p:nvSpPr>
        <p:spPr/>
        <p:txBody>
          <a:bodyPr/>
          <a:lstStyle/>
          <a:p>
            <a:fld id="{522105D1-6F1F-4321-B489-7E5937637B4E}" type="datetime1">
              <a:rPr kumimoji="1" lang="ja-JP" altLang="en-US" smtClean="0"/>
              <a:t>2022/1/18</a:t>
            </a:fld>
            <a:endParaRPr kumimoji="1" lang="ja-JP" altLang="en-US"/>
          </a:p>
        </p:txBody>
      </p:sp>
      <p:sp>
        <p:nvSpPr>
          <p:cNvPr id="6" name="フッター プレースホルダー 5">
            <a:extLst>
              <a:ext uri="{FF2B5EF4-FFF2-40B4-BE49-F238E27FC236}">
                <a16:creationId xmlns:a16="http://schemas.microsoft.com/office/drawing/2014/main" id="{CA1126C2-7276-4384-93CF-04CA57DD77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149E0D-7EEB-430D-B5F6-249AE3C188FD}"/>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263844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73A748-C942-4D23-ABC3-106E36E1B793}"/>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F6CF748-5DC2-42BA-9828-7148CAD4FAF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1E84421-81C9-4403-AEA3-AE622ADFBE8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ADE098-AA18-4CB9-9D87-D276902CC493}"/>
              </a:ext>
            </a:extLst>
          </p:cNvPr>
          <p:cNvSpPr>
            <a:spLocks noGrp="1"/>
          </p:cNvSpPr>
          <p:nvPr>
            <p:ph type="dt" sz="half" idx="10"/>
          </p:nvPr>
        </p:nvSpPr>
        <p:spPr/>
        <p:txBody>
          <a:bodyPr/>
          <a:lstStyle/>
          <a:p>
            <a:fld id="{D59468D3-8E28-471E-8C7F-E8E0E9B38D10}" type="datetime1">
              <a:rPr kumimoji="1" lang="ja-JP" altLang="en-US" smtClean="0"/>
              <a:t>2022/1/18</a:t>
            </a:fld>
            <a:endParaRPr kumimoji="1" lang="ja-JP" altLang="en-US"/>
          </a:p>
        </p:txBody>
      </p:sp>
      <p:sp>
        <p:nvSpPr>
          <p:cNvPr id="6" name="フッター プレースホルダー 5">
            <a:extLst>
              <a:ext uri="{FF2B5EF4-FFF2-40B4-BE49-F238E27FC236}">
                <a16:creationId xmlns:a16="http://schemas.microsoft.com/office/drawing/2014/main" id="{B65A1F80-CC99-4A27-8F2B-E3F094E415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ADE223-7A44-40AE-B3F3-9A28140D4724}"/>
              </a:ext>
            </a:extLst>
          </p:cNvPr>
          <p:cNvSpPr>
            <a:spLocks noGrp="1"/>
          </p:cNvSpPr>
          <p:nvPr>
            <p:ph type="sldNum" sz="quarter" idx="12"/>
          </p:nvPr>
        </p:nvSpPr>
        <p:spPr/>
        <p:txBody>
          <a:body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194179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5E62CDE-2E85-4721-AD8E-3821BB2DBE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DBCE56-BFF0-4C49-9AAD-88596CFA9A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0F16F0-6777-472C-8BD0-556366DEB2C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88791-728F-480F-A7AA-8F84EF7B3489}" type="datetime1">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5150ABFF-46D8-4E6C-8FBD-F64895871B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A5E3E7-A99C-4104-99CE-D1062DE2AD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A952-CABB-4C42-8D8E-EFB0BB8A3951}" type="slidenum">
              <a:rPr kumimoji="1" lang="ja-JP" altLang="en-US" smtClean="0"/>
              <a:t>‹#›</a:t>
            </a:fld>
            <a:endParaRPr kumimoji="1" lang="ja-JP" altLang="en-US"/>
          </a:p>
        </p:txBody>
      </p:sp>
    </p:spTree>
    <p:extLst>
      <p:ext uri="{BB962C8B-B14F-4D97-AF65-F5344CB8AC3E}">
        <p14:creationId xmlns:p14="http://schemas.microsoft.com/office/powerpoint/2010/main" val="67456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Dicastery_for_Promoting_Integral_Human_Developmen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hd-ca.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2.vatican.va/content/francesco/en/encyclicals/documents/papa-francesco_20150524_enciclica-laudato-si.html" TargetMode="External"/><Relationship Id="rId3" Type="http://schemas.openxmlformats.org/officeDocument/2006/relationships/hyperlink" Target="http://w2.vatican.va/content/francesco/en/speeches/2017/february/documents/papa-francesco_20170221_forum-migrazioni-pace.html" TargetMode="External"/><Relationship Id="rId7" Type="http://schemas.openxmlformats.org/officeDocument/2006/relationships/hyperlink" Target="http://www.vatican.va/roman_curia/pontifical_councils/justpeace/documents/rc_pc_justpeace_doc_20060526_compendio-dott-soc_en.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2.vatican.va/content/francesco/en/messages/peace/documents/papa-francesco_20131208_messaggio-xlvii-giornata-mondiale-pace-2014.html" TargetMode="External"/><Relationship Id="rId5" Type="http://schemas.openxmlformats.org/officeDocument/2006/relationships/hyperlink" Target="http://w2.vatican.va/content/francesco/en/messages/migration/documents/papa-francesco_20130805_world-migrants-day.html" TargetMode="External"/><Relationship Id="rId10" Type="http://schemas.openxmlformats.org/officeDocument/2006/relationships/image" Target="../media/image16.png"/><Relationship Id="rId4" Type="http://schemas.openxmlformats.org/officeDocument/2006/relationships/hyperlink" Target="https://en.wikipedia.org/wiki/Dicastery_for_Promoting_Integral_Human_Development" TargetMode="External"/><Relationship Id="rId9" Type="http://schemas.openxmlformats.org/officeDocument/2006/relationships/hyperlink" Target="http://w2.vatican.va/content/benedict-xvi/en/encyclicals/documents/hf_ben-xvi_enc_20090629_caritas-in-veritate.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2.vatican.va/content/francesco/en/speeches/2017/february/documents/papa-francesco_20170221_forum-migrazioni-pace.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2.vatican.va/content/francesco/en/speeches/2015/september/documents/papa-francesco_20150926_usa-liberta-religiosa.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http://w2.vatican.va/content/francesco/en/encyclicals/documents/papa-francesco_20150524_enciclica-laudato-si.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anon-igs.org/research_papers/energy/20180814_5207.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0.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ja.wikipedia.org/wiki/&#32032;&#26420;&#23455;&#22312;&#3554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jp/&#20304;&#34276;&#25991;&#38534;&#20808;&#29983;&#12398;&#37327;&#23376;&#35542;-&#24178;&#28169;&#23455;&#39443;&#12539;&#37327;&#23376;&#12418;&#12388;&#12428;&#12539;&#35299;&#37320;&#21839;&#38988;-&#12502;&#12523;&#12540;&#12496;&#12483;&#12463;&#12473;-&#20304;&#34276;-&#25991;&#38534;/dp/4065020328/ref=sr_1_1?ie=UTF8&amp;qid=1535939214&amp;sr=8-1&amp;keywords=%E3%80%8E%E4%BD%90%E8%97%A4%E6%96%87%E9%9A%86%E5%85%88%E7%94%9F%E3%81%AE%E9%87%8F%E5%AD%90%E8%AB%96%E3%80%8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ja.wikipedia.org/wiki/&#12467;&#12506;&#12531;&#12495;&#12540;&#12466;&#12531;&#35299;&#37320;" TargetMode="Externa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ja.wikipedia.org/wiki/&#12454;&#12451;&#12522;&#12450;&#12512;&#12539;&#12472;&#12455;&#12540;&#12512;&#12474;"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D4B02-B0CB-47CD-B5C3-FFB07F8BB34A}"/>
              </a:ext>
            </a:extLst>
          </p:cNvPr>
          <p:cNvSpPr>
            <a:spLocks noGrp="1"/>
          </p:cNvSpPr>
          <p:nvPr>
            <p:ph type="ctrTitle"/>
          </p:nvPr>
        </p:nvSpPr>
        <p:spPr>
          <a:xfrm>
            <a:off x="663300" y="235020"/>
            <a:ext cx="7817398" cy="1349849"/>
          </a:xfrm>
          <a:ln w="28575">
            <a:solidFill>
              <a:schemeClr val="tx1"/>
            </a:solidFill>
          </a:ln>
        </p:spPr>
        <p:txBody>
          <a:bodyPr>
            <a:normAutofit fontScale="90000"/>
          </a:bodyPr>
          <a:lstStyle/>
          <a:p>
            <a:r>
              <a:rPr lang="en-US" altLang="ja-JP" sz="4000" dirty="0"/>
              <a:t>Freedom to develop the capabilities</a:t>
            </a:r>
            <a:br>
              <a:rPr lang="en-US" altLang="ja-JP" sz="2000" dirty="0"/>
            </a:br>
            <a:r>
              <a:rPr lang="ja-JP" altLang="en-US" sz="3600" dirty="0"/>
              <a:t>特有能力の展開自由</a:t>
            </a:r>
            <a:br>
              <a:rPr lang="en-US" altLang="ja-JP" sz="4000" dirty="0"/>
            </a:br>
            <a:r>
              <a:rPr lang="en-US" altLang="ja-JP" sz="2000" dirty="0"/>
              <a:t>development</a:t>
            </a:r>
            <a:r>
              <a:rPr lang="ja-JP" altLang="en-US" sz="2000" dirty="0"/>
              <a:t> </a:t>
            </a:r>
            <a:r>
              <a:rPr lang="en-US" altLang="ja-JP" sz="2000" dirty="0"/>
              <a:t>of </a:t>
            </a:r>
            <a:r>
              <a:rPr lang="en-US" altLang="ja-JP" sz="2000" dirty="0">
                <a:solidFill>
                  <a:srgbClr val="FF0000"/>
                </a:solidFill>
              </a:rPr>
              <a:t>peoples</a:t>
            </a:r>
            <a:r>
              <a:rPr lang="ja-JP" altLang="en-US" sz="2000" dirty="0"/>
              <a:t>でなく</a:t>
            </a:r>
            <a:r>
              <a:rPr lang="en-US" altLang="ja-JP" sz="2000" dirty="0">
                <a:solidFill>
                  <a:srgbClr val="FF0000"/>
                </a:solidFill>
              </a:rPr>
              <a:t>integral human</a:t>
            </a:r>
            <a:r>
              <a:rPr lang="ja-JP" altLang="en-US" sz="2000" dirty="0">
                <a:solidFill>
                  <a:srgbClr val="FF0000"/>
                </a:solidFill>
              </a:rPr>
              <a:t> </a:t>
            </a:r>
            <a:r>
              <a:rPr lang="en-US" altLang="ja-JP" sz="2000" dirty="0"/>
              <a:t>development</a:t>
            </a:r>
            <a:r>
              <a:rPr lang="ja-JP" altLang="en-US" sz="2000" dirty="0"/>
              <a:t>を実現するために</a:t>
            </a:r>
            <a:endParaRPr kumimoji="1" lang="ja-JP" altLang="en-US" dirty="0"/>
          </a:p>
        </p:txBody>
      </p:sp>
      <p:sp>
        <p:nvSpPr>
          <p:cNvPr id="3" name="字幕 2">
            <a:extLst>
              <a:ext uri="{FF2B5EF4-FFF2-40B4-BE49-F238E27FC236}">
                <a16:creationId xmlns:a16="http://schemas.microsoft.com/office/drawing/2014/main" id="{61CA5BA1-E71B-4DB5-B94A-7800944282EF}"/>
              </a:ext>
            </a:extLst>
          </p:cNvPr>
          <p:cNvSpPr>
            <a:spLocks noGrp="1"/>
          </p:cNvSpPr>
          <p:nvPr>
            <p:ph type="subTitle" idx="1"/>
          </p:nvPr>
        </p:nvSpPr>
        <p:spPr>
          <a:xfrm>
            <a:off x="2607689" y="6017846"/>
            <a:ext cx="3928621" cy="803675"/>
          </a:xfrm>
          <a:ln w="25400">
            <a:solidFill>
              <a:schemeClr val="tx1"/>
            </a:solidFill>
          </a:ln>
        </p:spPr>
        <p:txBody>
          <a:bodyPr>
            <a:normAutofit/>
          </a:bodyPr>
          <a:lstStyle/>
          <a:p>
            <a:r>
              <a:rPr lang="en-US" altLang="ja-JP" dirty="0"/>
              <a:t>2018</a:t>
            </a:r>
            <a:r>
              <a:rPr lang="ja-JP" altLang="en-US" dirty="0"/>
              <a:t>分科会 </a:t>
            </a:r>
            <a:r>
              <a:rPr lang="en-US" altLang="ja-JP" dirty="0"/>
              <a:t>#4, </a:t>
            </a:r>
            <a:r>
              <a:rPr lang="en-US" altLang="ja-JP" sz="1400" dirty="0"/>
              <a:t>2018.09.15</a:t>
            </a:r>
          </a:p>
          <a:p>
            <a:r>
              <a:rPr lang="ja-JP" altLang="en-US" sz="1600" dirty="0"/>
              <a:t>齋藤旬</a:t>
            </a:r>
            <a:endParaRPr kumimoji="1" lang="ja-JP" altLang="en-US" dirty="0"/>
          </a:p>
        </p:txBody>
      </p:sp>
      <p:sp>
        <p:nvSpPr>
          <p:cNvPr id="5" name="スライド番号プレースホルダー 4">
            <a:extLst>
              <a:ext uri="{FF2B5EF4-FFF2-40B4-BE49-F238E27FC236}">
                <a16:creationId xmlns:a16="http://schemas.microsoft.com/office/drawing/2014/main" id="{656BD11D-0766-40F6-A834-CAB03823E431}"/>
              </a:ext>
            </a:extLst>
          </p:cNvPr>
          <p:cNvSpPr>
            <a:spLocks noGrp="1"/>
          </p:cNvSpPr>
          <p:nvPr>
            <p:ph type="sldNum" sz="quarter" idx="12"/>
          </p:nvPr>
        </p:nvSpPr>
        <p:spPr/>
        <p:txBody>
          <a:bodyPr/>
          <a:lstStyle/>
          <a:p>
            <a:fld id="{C2DFA952-CABB-4C42-8D8E-EFB0BB8A3951}" type="slidenum">
              <a:rPr lang="ja-JP" altLang="en-US" smtClean="0"/>
              <a:pPr/>
              <a:t>1</a:t>
            </a:fld>
            <a:endParaRPr lang="ja-JP" altLang="en-US" dirty="0"/>
          </a:p>
        </p:txBody>
      </p:sp>
      <p:pic>
        <p:nvPicPr>
          <p:cNvPr id="7" name="図 6">
            <a:extLst>
              <a:ext uri="{FF2B5EF4-FFF2-40B4-BE49-F238E27FC236}">
                <a16:creationId xmlns:a16="http://schemas.microsoft.com/office/drawing/2014/main" id="{7862E1ED-0D5D-4292-AA14-33F957983DD2}"/>
              </a:ext>
            </a:extLst>
          </p:cNvPr>
          <p:cNvPicPr>
            <a:picLocks noChangeAspect="1"/>
          </p:cNvPicPr>
          <p:nvPr/>
        </p:nvPicPr>
        <p:blipFill>
          <a:blip r:embed="rId3"/>
          <a:stretch>
            <a:fillRect/>
          </a:stretch>
        </p:blipFill>
        <p:spPr>
          <a:xfrm>
            <a:off x="4580980" y="2304909"/>
            <a:ext cx="876300" cy="1200150"/>
          </a:xfrm>
          <a:prstGeom prst="rect">
            <a:avLst/>
          </a:prstGeom>
        </p:spPr>
      </p:pic>
      <p:pic>
        <p:nvPicPr>
          <p:cNvPr id="10" name="コンテンツ プレースホルダー 4">
            <a:extLst>
              <a:ext uri="{FF2B5EF4-FFF2-40B4-BE49-F238E27FC236}">
                <a16:creationId xmlns:a16="http://schemas.microsoft.com/office/drawing/2014/main" id="{F3D5BEA2-332D-43F9-99F9-982DE47FF8E7}"/>
              </a:ext>
            </a:extLst>
          </p:cNvPr>
          <p:cNvPicPr>
            <a:picLocks noChangeAspect="1"/>
          </p:cNvPicPr>
          <p:nvPr/>
        </p:nvPicPr>
        <p:blipFill>
          <a:blip r:embed="rId4"/>
          <a:stretch>
            <a:fillRect/>
          </a:stretch>
        </p:blipFill>
        <p:spPr>
          <a:xfrm>
            <a:off x="291567" y="1826060"/>
            <a:ext cx="1905000" cy="2733675"/>
          </a:xfrm>
          <a:prstGeom prst="rect">
            <a:avLst/>
          </a:prstGeom>
        </p:spPr>
      </p:pic>
      <p:pic>
        <p:nvPicPr>
          <p:cNvPr id="11" name="図 10">
            <a:extLst>
              <a:ext uri="{FF2B5EF4-FFF2-40B4-BE49-F238E27FC236}">
                <a16:creationId xmlns:a16="http://schemas.microsoft.com/office/drawing/2014/main" id="{33D4EF02-D666-4191-A311-DFA81E54A104}"/>
              </a:ext>
            </a:extLst>
          </p:cNvPr>
          <p:cNvPicPr>
            <a:picLocks noChangeAspect="1"/>
          </p:cNvPicPr>
          <p:nvPr/>
        </p:nvPicPr>
        <p:blipFill>
          <a:blip r:embed="rId5"/>
          <a:stretch>
            <a:fillRect/>
          </a:stretch>
        </p:blipFill>
        <p:spPr>
          <a:xfrm>
            <a:off x="199906" y="1642942"/>
            <a:ext cx="2219325" cy="3286125"/>
          </a:xfrm>
          <a:prstGeom prst="rect">
            <a:avLst/>
          </a:prstGeom>
        </p:spPr>
      </p:pic>
      <p:sp>
        <p:nvSpPr>
          <p:cNvPr id="12" name="テキスト ボックス 11">
            <a:extLst>
              <a:ext uri="{FF2B5EF4-FFF2-40B4-BE49-F238E27FC236}">
                <a16:creationId xmlns:a16="http://schemas.microsoft.com/office/drawing/2014/main" id="{B3D72214-AB6B-4FA3-BEC7-04F6840DABC6}"/>
              </a:ext>
            </a:extLst>
          </p:cNvPr>
          <p:cNvSpPr txBox="1"/>
          <p:nvPr/>
        </p:nvSpPr>
        <p:spPr>
          <a:xfrm>
            <a:off x="414130" y="4984999"/>
            <a:ext cx="1790875" cy="369332"/>
          </a:xfrm>
          <a:prstGeom prst="rect">
            <a:avLst/>
          </a:prstGeom>
          <a:noFill/>
        </p:spPr>
        <p:txBody>
          <a:bodyPr wrap="none" rtlCol="0">
            <a:spAutoFit/>
          </a:bodyPr>
          <a:lstStyle/>
          <a:p>
            <a:r>
              <a:rPr kumimoji="1" lang="en-US" altLang="ja-JP" dirty="0"/>
              <a:t>1967.03.26</a:t>
            </a:r>
            <a:r>
              <a:rPr kumimoji="1" lang="ja-JP" altLang="en-US" dirty="0"/>
              <a:t>回勅</a:t>
            </a:r>
          </a:p>
        </p:txBody>
      </p:sp>
      <p:sp>
        <p:nvSpPr>
          <p:cNvPr id="13" name="テキスト ボックス 12">
            <a:extLst>
              <a:ext uri="{FF2B5EF4-FFF2-40B4-BE49-F238E27FC236}">
                <a16:creationId xmlns:a16="http://schemas.microsoft.com/office/drawing/2014/main" id="{4F75F968-0134-4DDE-9E5A-CBD7F11E2FFC}"/>
              </a:ext>
            </a:extLst>
          </p:cNvPr>
          <p:cNvSpPr txBox="1"/>
          <p:nvPr/>
        </p:nvSpPr>
        <p:spPr>
          <a:xfrm>
            <a:off x="2884632" y="3451739"/>
            <a:ext cx="6259368" cy="1477328"/>
          </a:xfrm>
          <a:prstGeom prst="rect">
            <a:avLst/>
          </a:prstGeom>
          <a:noFill/>
        </p:spPr>
        <p:txBody>
          <a:bodyPr wrap="square" rtlCol="0">
            <a:spAutoFit/>
          </a:bodyPr>
          <a:lstStyle/>
          <a:p>
            <a:r>
              <a:rPr lang="en-US" altLang="ja-JP" u="sng" dirty="0">
                <a:hlinkClick r:id="rId6"/>
              </a:rPr>
              <a:t>Dicastery for Promoting Integral Human Development</a:t>
            </a:r>
            <a:br>
              <a:rPr lang="en-US" altLang="ja-JP" u="sng" dirty="0"/>
            </a:br>
            <a:r>
              <a:rPr lang="en-US" altLang="ja-JP" b="1" u="sng" dirty="0"/>
              <a:t>integral</a:t>
            </a:r>
            <a:r>
              <a:rPr lang="ja-JP" altLang="en-US" b="1" u="sng" dirty="0"/>
              <a:t>な人類</a:t>
            </a:r>
            <a:r>
              <a:rPr lang="ja-JP" altLang="ja-JP" b="1" u="sng" dirty="0"/>
              <a:t>発展</a:t>
            </a:r>
            <a:r>
              <a:rPr lang="ja-JP" altLang="en-US" b="1" u="sng" dirty="0"/>
              <a:t>を</a:t>
            </a:r>
            <a:r>
              <a:rPr lang="ja-JP" altLang="ja-JP" b="1" u="sng" dirty="0"/>
              <a:t>促</a:t>
            </a:r>
            <a:r>
              <a:rPr lang="ja-JP" altLang="en-US" b="1" u="sng" dirty="0"/>
              <a:t>す市民評議会</a:t>
            </a:r>
            <a:r>
              <a:rPr lang="ja-JP" altLang="en-US" dirty="0"/>
              <a:t> （齋藤半訳）</a:t>
            </a:r>
            <a:br>
              <a:rPr lang="en-US" altLang="ja-JP" dirty="0"/>
            </a:br>
            <a:r>
              <a:rPr lang="ja-JP" altLang="en-US" dirty="0"/>
              <a:t>これは、</a:t>
            </a:r>
            <a:r>
              <a:rPr lang="ja-JP" altLang="ja-JP" dirty="0"/>
              <a:t>正義と平和協議会・開発援助促進評議会・</a:t>
            </a:r>
            <a:br>
              <a:rPr lang="en-US" altLang="ja-JP" dirty="0"/>
            </a:br>
            <a:r>
              <a:rPr lang="ja-JP" altLang="ja-JP" dirty="0"/>
              <a:t>移住移動者司牧評議会・心は一つ</a:t>
            </a:r>
            <a:r>
              <a:rPr lang="en-US" altLang="ja-JP" dirty="0"/>
              <a:t>(</a:t>
            </a:r>
            <a:r>
              <a:rPr lang="en-US" altLang="ja-JP" i="1" dirty="0">
                <a:latin typeface="Arial" panose="020B0604020202020204" pitchFamily="34" charset="0"/>
              </a:rPr>
              <a:t>Cor Unum</a:t>
            </a:r>
            <a:r>
              <a:rPr lang="en-US" altLang="ja-JP" dirty="0"/>
              <a:t>)</a:t>
            </a:r>
            <a:r>
              <a:rPr lang="ja-JP" altLang="ja-JP" dirty="0"/>
              <a:t>評議会</a:t>
            </a:r>
            <a:br>
              <a:rPr lang="en-US" altLang="ja-JP" dirty="0"/>
            </a:br>
            <a:r>
              <a:rPr lang="ja-JP" altLang="ja-JP" dirty="0"/>
              <a:t>の四つの部門を統合して</a:t>
            </a:r>
            <a:r>
              <a:rPr lang="en-US" altLang="ja-JP" dirty="0"/>
              <a:t>2017.01.01</a:t>
            </a:r>
            <a:r>
              <a:rPr lang="ja-JP" altLang="en-US" dirty="0"/>
              <a:t>教皇庁に</a:t>
            </a:r>
            <a:r>
              <a:rPr lang="ja-JP" altLang="ja-JP" dirty="0"/>
              <a:t>開設</a:t>
            </a:r>
            <a:r>
              <a:rPr lang="ja-JP" altLang="en-US" dirty="0"/>
              <a:t>された。</a:t>
            </a:r>
            <a:endParaRPr kumimoji="1" lang="ja-JP" altLang="en-US" dirty="0"/>
          </a:p>
        </p:txBody>
      </p:sp>
      <p:pic>
        <p:nvPicPr>
          <p:cNvPr id="15" name="図 14" descr="人, 男性, 室内, 壁 が含まれている画像&#10;&#10;非常に高い精度で生成された説明">
            <a:extLst>
              <a:ext uri="{FF2B5EF4-FFF2-40B4-BE49-F238E27FC236}">
                <a16:creationId xmlns:a16="http://schemas.microsoft.com/office/drawing/2014/main" id="{1F36C887-AFE9-41CA-9649-9D5F6A9231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805" y="2821017"/>
            <a:ext cx="977050" cy="1207634"/>
          </a:xfrm>
          <a:prstGeom prst="rect">
            <a:avLst/>
          </a:prstGeom>
        </p:spPr>
      </p:pic>
      <p:sp>
        <p:nvSpPr>
          <p:cNvPr id="17" name="正方形/長方形 16">
            <a:extLst>
              <a:ext uri="{FF2B5EF4-FFF2-40B4-BE49-F238E27FC236}">
                <a16:creationId xmlns:a16="http://schemas.microsoft.com/office/drawing/2014/main" id="{784CF916-7E33-4584-A86E-0AE9F9CFC5B7}"/>
              </a:ext>
            </a:extLst>
          </p:cNvPr>
          <p:cNvSpPr/>
          <p:nvPr/>
        </p:nvSpPr>
        <p:spPr>
          <a:xfrm>
            <a:off x="411030" y="2384034"/>
            <a:ext cx="693052" cy="2222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DB78501-4DDA-427D-A45A-A700704A8BAE}"/>
              </a:ext>
            </a:extLst>
          </p:cNvPr>
          <p:cNvSpPr/>
          <p:nvPr/>
        </p:nvSpPr>
        <p:spPr>
          <a:xfrm>
            <a:off x="5503355" y="3429000"/>
            <a:ext cx="1694614" cy="3438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030750E4-10D3-43C4-8AF9-52FBA9E1538C}"/>
              </a:ext>
            </a:extLst>
          </p:cNvPr>
          <p:cNvCxnSpPr>
            <a:cxnSpLocks/>
            <a:stCxn id="12" idx="3"/>
          </p:cNvCxnSpPr>
          <p:nvPr/>
        </p:nvCxnSpPr>
        <p:spPr>
          <a:xfrm flipV="1">
            <a:off x="2205005" y="4861656"/>
            <a:ext cx="3554933" cy="308009"/>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03A2098-B246-40F0-AE77-362B89B93BEE}"/>
              </a:ext>
            </a:extLst>
          </p:cNvPr>
          <p:cNvSpPr txBox="1"/>
          <p:nvPr/>
        </p:nvSpPr>
        <p:spPr>
          <a:xfrm rot="21286039">
            <a:off x="3300233" y="5023693"/>
            <a:ext cx="1364476" cy="369332"/>
          </a:xfrm>
          <a:prstGeom prst="rect">
            <a:avLst/>
          </a:prstGeom>
          <a:noFill/>
        </p:spPr>
        <p:txBody>
          <a:bodyPr wrap="none" rtlCol="0">
            <a:spAutoFit/>
          </a:bodyPr>
          <a:lstStyle/>
          <a:p>
            <a:r>
              <a:rPr kumimoji="1" lang="en-US" altLang="ja-JP" dirty="0">
                <a:solidFill>
                  <a:srgbClr val="FF0000"/>
                </a:solidFill>
              </a:rPr>
              <a:t>50</a:t>
            </a:r>
            <a:r>
              <a:rPr kumimoji="1" lang="ja-JP" altLang="en-US" dirty="0">
                <a:solidFill>
                  <a:srgbClr val="FF0000"/>
                </a:solidFill>
              </a:rPr>
              <a:t>年の変化</a:t>
            </a:r>
          </a:p>
        </p:txBody>
      </p:sp>
      <p:pic>
        <p:nvPicPr>
          <p:cNvPr id="6" name="図 5">
            <a:extLst>
              <a:ext uri="{FF2B5EF4-FFF2-40B4-BE49-F238E27FC236}">
                <a16:creationId xmlns:a16="http://schemas.microsoft.com/office/drawing/2014/main" id="{B925A08C-7390-4450-93B6-18BA2B94E861}"/>
              </a:ext>
            </a:extLst>
          </p:cNvPr>
          <p:cNvPicPr>
            <a:picLocks noChangeAspect="1"/>
          </p:cNvPicPr>
          <p:nvPr/>
        </p:nvPicPr>
        <p:blipFill>
          <a:blip r:embed="rId8"/>
          <a:stretch>
            <a:fillRect/>
          </a:stretch>
        </p:blipFill>
        <p:spPr>
          <a:xfrm>
            <a:off x="211797" y="5286986"/>
            <a:ext cx="1135533" cy="1560124"/>
          </a:xfrm>
          <a:prstGeom prst="rect">
            <a:avLst/>
          </a:prstGeom>
        </p:spPr>
      </p:pic>
      <p:sp>
        <p:nvSpPr>
          <p:cNvPr id="4" name="テキスト ボックス 3">
            <a:extLst>
              <a:ext uri="{FF2B5EF4-FFF2-40B4-BE49-F238E27FC236}">
                <a16:creationId xmlns:a16="http://schemas.microsoft.com/office/drawing/2014/main" id="{B7F62635-2567-4C57-B821-21FC07AC9A4C}"/>
              </a:ext>
            </a:extLst>
          </p:cNvPr>
          <p:cNvSpPr txBox="1"/>
          <p:nvPr/>
        </p:nvSpPr>
        <p:spPr>
          <a:xfrm>
            <a:off x="7877808" y="6488668"/>
            <a:ext cx="1205779" cy="369332"/>
          </a:xfrm>
          <a:prstGeom prst="rect">
            <a:avLst/>
          </a:prstGeom>
          <a:noFill/>
        </p:spPr>
        <p:txBody>
          <a:bodyPr wrap="none" rtlCol="0">
            <a:spAutoFit/>
          </a:bodyPr>
          <a:lstStyle/>
          <a:p>
            <a:r>
              <a:rPr kumimoji="1" lang="en-US" altLang="ja-JP"/>
              <a:t>revision 6</a:t>
            </a:r>
            <a:endParaRPr kumimoji="1" lang="ja-JP" altLang="en-US" dirty="0"/>
          </a:p>
        </p:txBody>
      </p:sp>
    </p:spTree>
    <p:extLst>
      <p:ext uri="{BB962C8B-B14F-4D97-AF65-F5344CB8AC3E}">
        <p14:creationId xmlns:p14="http://schemas.microsoft.com/office/powerpoint/2010/main" val="2108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A6025E6-B393-41D9-A205-08AA39A8FB05}"/>
              </a:ext>
            </a:extLst>
          </p:cNvPr>
          <p:cNvSpPr>
            <a:spLocks noGrp="1"/>
          </p:cNvSpPr>
          <p:nvPr>
            <p:ph type="sldNum" sz="quarter" idx="12"/>
          </p:nvPr>
        </p:nvSpPr>
        <p:spPr/>
        <p:txBody>
          <a:bodyPr/>
          <a:lstStyle/>
          <a:p>
            <a:fld id="{C2DFA952-CABB-4C42-8D8E-EFB0BB8A3951}" type="slidenum">
              <a:rPr lang="ja-JP" altLang="en-US" smtClean="0"/>
              <a:pPr/>
              <a:t>10</a:t>
            </a:fld>
            <a:endParaRPr lang="ja-JP" altLang="en-US" dirty="0"/>
          </a:p>
        </p:txBody>
      </p:sp>
      <p:pic>
        <p:nvPicPr>
          <p:cNvPr id="7" name="図 6">
            <a:extLst>
              <a:ext uri="{FF2B5EF4-FFF2-40B4-BE49-F238E27FC236}">
                <a16:creationId xmlns:a16="http://schemas.microsoft.com/office/drawing/2014/main" id="{A150B684-AED5-4040-A80B-9D5A13D052EA}"/>
              </a:ext>
            </a:extLst>
          </p:cNvPr>
          <p:cNvPicPr>
            <a:picLocks noChangeAspect="1"/>
          </p:cNvPicPr>
          <p:nvPr/>
        </p:nvPicPr>
        <p:blipFill>
          <a:blip r:embed="rId3"/>
          <a:stretch>
            <a:fillRect/>
          </a:stretch>
        </p:blipFill>
        <p:spPr>
          <a:xfrm>
            <a:off x="1492970" y="-136524"/>
            <a:ext cx="6158060" cy="6858000"/>
          </a:xfrm>
          <a:prstGeom prst="rect">
            <a:avLst/>
          </a:prstGeom>
        </p:spPr>
      </p:pic>
      <p:cxnSp>
        <p:nvCxnSpPr>
          <p:cNvPr id="9" name="直線コネクタ 8">
            <a:extLst>
              <a:ext uri="{FF2B5EF4-FFF2-40B4-BE49-F238E27FC236}">
                <a16:creationId xmlns:a16="http://schemas.microsoft.com/office/drawing/2014/main" id="{2ADDC83E-8279-46EE-8038-D073A6DACF26}"/>
              </a:ext>
            </a:extLst>
          </p:cNvPr>
          <p:cNvCxnSpPr/>
          <p:nvPr/>
        </p:nvCxnSpPr>
        <p:spPr>
          <a:xfrm>
            <a:off x="6457950" y="3307678"/>
            <a:ext cx="9305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D0EF933-A258-4046-9B71-2EDCE8D7FFCB}"/>
              </a:ext>
            </a:extLst>
          </p:cNvPr>
          <p:cNvCxnSpPr>
            <a:cxnSpLocks/>
          </p:cNvCxnSpPr>
          <p:nvPr/>
        </p:nvCxnSpPr>
        <p:spPr>
          <a:xfrm>
            <a:off x="2962191" y="4958454"/>
            <a:ext cx="6711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8A869B3-E3FD-4440-A5EE-8FB234DBAB96}"/>
              </a:ext>
            </a:extLst>
          </p:cNvPr>
          <p:cNvSpPr txBox="1"/>
          <p:nvPr/>
        </p:nvSpPr>
        <p:spPr>
          <a:xfrm>
            <a:off x="5499479" y="-48142"/>
            <a:ext cx="2151551" cy="369332"/>
          </a:xfrm>
          <a:prstGeom prst="rect">
            <a:avLst/>
          </a:prstGeom>
          <a:noFill/>
        </p:spPr>
        <p:txBody>
          <a:bodyPr wrap="none" rtlCol="0">
            <a:spAutoFit/>
          </a:bodyPr>
          <a:lstStyle/>
          <a:p>
            <a:r>
              <a:rPr lang="en-US" altLang="ja-JP" dirty="0">
                <a:hlinkClick r:id="rId4"/>
              </a:rPr>
              <a:t>https://hd-ca.org/</a:t>
            </a:r>
            <a:endParaRPr kumimoji="1" lang="ja-JP" altLang="en-US" dirty="0"/>
          </a:p>
        </p:txBody>
      </p:sp>
      <p:sp>
        <p:nvSpPr>
          <p:cNvPr id="13" name="テキスト ボックス 12">
            <a:extLst>
              <a:ext uri="{FF2B5EF4-FFF2-40B4-BE49-F238E27FC236}">
                <a16:creationId xmlns:a16="http://schemas.microsoft.com/office/drawing/2014/main" id="{09F0495B-1B0C-4456-B2B1-344654173D19}"/>
              </a:ext>
            </a:extLst>
          </p:cNvPr>
          <p:cNvSpPr txBox="1"/>
          <p:nvPr/>
        </p:nvSpPr>
        <p:spPr>
          <a:xfrm>
            <a:off x="5162550" y="5857875"/>
            <a:ext cx="3877985" cy="923330"/>
          </a:xfrm>
          <a:prstGeom prst="rect">
            <a:avLst/>
          </a:prstGeom>
          <a:noFill/>
        </p:spPr>
        <p:txBody>
          <a:bodyPr wrap="none" rtlCol="0">
            <a:spAutoFit/>
          </a:bodyPr>
          <a:lstStyle/>
          <a:p>
            <a:r>
              <a:rPr kumimoji="1" lang="en-US" altLang="ja-JP" dirty="0"/>
              <a:t>2004</a:t>
            </a:r>
            <a:r>
              <a:rPr kumimoji="1" lang="ja-JP" altLang="en-US" dirty="0"/>
              <a:t>年にセンが主導して開設。</a:t>
            </a:r>
            <a:endParaRPr kumimoji="1" lang="en-US" altLang="ja-JP" dirty="0"/>
          </a:p>
          <a:p>
            <a:r>
              <a:rPr kumimoji="1" lang="ja-JP" altLang="en-US" dirty="0"/>
              <a:t>今年の年次総会は教皇の故郷である</a:t>
            </a:r>
            <a:endParaRPr kumimoji="1" lang="en-US" altLang="ja-JP" dirty="0"/>
          </a:p>
          <a:p>
            <a:r>
              <a:rPr kumimoji="1" lang="ja-JP" altLang="en-US" dirty="0"/>
              <a:t>アルゼンチンで開催。</a:t>
            </a:r>
          </a:p>
        </p:txBody>
      </p:sp>
    </p:spTree>
    <p:extLst>
      <p:ext uri="{BB962C8B-B14F-4D97-AF65-F5344CB8AC3E}">
        <p14:creationId xmlns:p14="http://schemas.microsoft.com/office/powerpoint/2010/main" val="331987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39AB09-5F38-48A9-964A-7A3C0534B115}"/>
              </a:ext>
            </a:extLst>
          </p:cNvPr>
          <p:cNvSpPr>
            <a:spLocks noGrp="1"/>
          </p:cNvSpPr>
          <p:nvPr>
            <p:ph type="title"/>
          </p:nvPr>
        </p:nvSpPr>
        <p:spPr/>
        <p:txBody>
          <a:bodyPr>
            <a:normAutofit/>
          </a:bodyPr>
          <a:lstStyle/>
          <a:p>
            <a:pPr algn="ctr"/>
            <a:r>
              <a:rPr kumimoji="1" lang="en-US" altLang="ja-JP" sz="2800" dirty="0"/>
              <a:t>integral</a:t>
            </a:r>
            <a:r>
              <a:rPr kumimoji="1" lang="ja-JP" altLang="en-US" sz="2800" dirty="0"/>
              <a:t>な人類発展を促す市民評議会 </a:t>
            </a:r>
            <a:r>
              <a:rPr kumimoji="1" lang="ja-JP" altLang="en-US" sz="2800" dirty="0">
                <a:hlinkClick r:id="rId3"/>
              </a:rPr>
              <a:t>発足の辞</a:t>
            </a:r>
            <a:br>
              <a:rPr lang="en-US" altLang="ja-JP" sz="2800" dirty="0"/>
            </a:br>
            <a:r>
              <a:rPr lang="en-US" altLang="ja-JP" sz="1200" dirty="0"/>
              <a:t>POPE FRANCIS, </a:t>
            </a:r>
            <a:br>
              <a:rPr lang="en-US" altLang="ja-JP" sz="1200" dirty="0"/>
            </a:br>
            <a:r>
              <a:rPr lang="en-US" altLang="ja-JP" sz="1200" dirty="0"/>
              <a:t>TO PARTICIPANTS IN THE INTERNATIONAL FORUM ON "MIGRATION AND PEACE"</a:t>
            </a:r>
            <a:br>
              <a:rPr lang="en-US" altLang="ja-JP" sz="1200" dirty="0"/>
            </a:br>
            <a:r>
              <a:rPr lang="en-US" altLang="ja-JP" sz="1200" dirty="0"/>
              <a:t>Tuesday, 21 February 2017</a:t>
            </a:r>
            <a:endParaRPr kumimoji="1" lang="ja-JP" altLang="en-US" dirty="0"/>
          </a:p>
        </p:txBody>
      </p:sp>
      <p:sp>
        <p:nvSpPr>
          <p:cNvPr id="6" name="コンテンツ プレースホルダー 5">
            <a:extLst>
              <a:ext uri="{FF2B5EF4-FFF2-40B4-BE49-F238E27FC236}">
                <a16:creationId xmlns:a16="http://schemas.microsoft.com/office/drawing/2014/main" id="{8BF380B0-6379-4C07-A82E-DFDF862EA587}"/>
              </a:ext>
            </a:extLst>
          </p:cNvPr>
          <p:cNvSpPr>
            <a:spLocks noGrp="1"/>
          </p:cNvSpPr>
          <p:nvPr>
            <p:ph sz="half" idx="1"/>
          </p:nvPr>
        </p:nvSpPr>
        <p:spPr>
          <a:xfrm>
            <a:off x="157067" y="1573210"/>
            <a:ext cx="4362450" cy="5284790"/>
          </a:xfrm>
        </p:spPr>
        <p:txBody>
          <a:bodyPr>
            <a:normAutofit fontScale="32500" lnSpcReduction="20000"/>
          </a:bodyPr>
          <a:lstStyle/>
          <a:p>
            <a:pPr marL="0" indent="0" algn="just">
              <a:lnSpc>
                <a:spcPct val="120000"/>
              </a:lnSpc>
              <a:spcAft>
                <a:spcPts val="0"/>
              </a:spcAft>
              <a:buNone/>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皆さんの貴重な働きに深く感謝し心からご挨拶を陳べます。トマシ大司教、紹介して頂いて有り難うございます。ペタリング博士、冒頭演説有り難うございます。今回のフォーラムテーマ“</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Integration and Development: From Reaction to Action</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”を具体的に考察した三つのご報告にも感謝します。実に、この二つの用語“</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development and integration</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”を使うことなく現代の移民問題と平和促進という難題を語るのは不可能です。ですから私は、ローマ教皇庁に</a:t>
            </a:r>
            <a:r>
              <a:rPr lang="en-US" altLang="ja-JP"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4">
                  <a:extLst>
                    <a:ext uri="{A12FA001-AC4F-418D-AE19-62706E023703}">
                      <ahyp:hlinkClr xmlns:ahyp="http://schemas.microsoft.com/office/drawing/2018/hyperlinkcolor" val="tx"/>
                    </a:ext>
                  </a:extLst>
                </a:hlinkClick>
              </a:rPr>
              <a:t>Dicastery for Promoting Integral Human Development</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（訳</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補</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integral</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な人類</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発展</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を</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促</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す市民評議会は</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、正義と平和協議会・開発援助促進評議会・移住移動者司牧評議会・心は一つ評議会の四つの部門を統合して</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20170101</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に開設）を設立しようと考え移民・難民・人身売買被害者を専門に扱う一つの</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Section</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と共にこれを開設しました。</a:t>
            </a:r>
          </a:p>
          <a:p>
            <a:pPr marL="0" indent="0" algn="just">
              <a:lnSpc>
                <a:spcPct val="120000"/>
              </a:lnSpc>
              <a:spcAft>
                <a:spcPts val="0"/>
              </a:spcAft>
              <a:buNone/>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移民は、様々な形態をとりながら、人類の歴史に古くから現れています。移民は本来、民族と民族が出会い新たな</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civilization</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が生まれることを促進します。各時代にその痕跡が残っています。即ちその本質において移民とは、全ての人間（</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human being</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）が固有に持つ現世幸福（</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happiness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）追求の</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一つの</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表現なのです。追求され達成されるべき現世幸福の一つ。私達</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Christians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の言葉で言えば、人の現世における生（</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human life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）は全て、天の</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故郷</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に向けての巡歴旅行（</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itinerant journey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）なのです。</a:t>
            </a:r>
          </a:p>
          <a:p>
            <a:pPr marL="0" indent="0" algn="just">
              <a:lnSpc>
                <a:spcPct val="120000"/>
              </a:lnSpc>
              <a:spcAft>
                <a:spcPts val="0"/>
              </a:spcAft>
              <a:buNone/>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第三千年紀の始まりは、移民の大規模な移動によって特徴付けられます。</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migratory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（移民）という言葉の元々の意味は通過と定住（</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transit and destination</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であり、その範囲はこの世界のほぼ全てです。残念なことに、現在多くの場合これは強制的なものです。紛争、自然災害、迫害、気候変動、暴力、極度の貧困による非人間的生活条件、などに起因します。「大陸間を移動する、あるいは、自分達民族の住む地域や国々を移動する</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people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の数の多さには驚きます。現在、移民による人の移動が歴史上かつてないほど大規模になっています」</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5">
                  <a:extLst>
                    <a:ext uri="{A12FA001-AC4F-418D-AE19-62706E023703}">
                      <ahyp:hlinkClr xmlns:ahyp="http://schemas.microsoft.com/office/drawing/2018/hyperlinkcolor" val="tx"/>
                    </a:ext>
                  </a:extLst>
                </a:hlinkClick>
              </a:rPr>
              <a:t>Message for the World Day of Migrants and Refugees</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5 August 2013)</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lnSpc>
                <a:spcPct val="120000"/>
              </a:lnSpc>
              <a:spcAft>
                <a:spcPts val="0"/>
              </a:spcAft>
              <a:buNone/>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この様な複雑な全景を前にして、私は特別な憂慮を表さざるを得ません。即ち現代の移民問題の多くが強制的に生じています。ですから、政治共同体、市民社会、</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the Church</a:t>
            </a:r>
            <a:r>
              <a:rPr lang="ja-JP" altLang="ja-JP" kern="100" dirty="0" err="1">
                <a:latin typeface="Century" panose="02040604050505020304" pitchFamily="18" charset="0"/>
                <a:ea typeface="ＭＳ 明朝" panose="02020609040205080304" pitchFamily="17" charset="-128"/>
                <a:cs typeface="Times New Roman" panose="02020603050405020304" pitchFamily="18" charset="0"/>
              </a:rPr>
              <a:t>には</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挑むべき難問が突き付けられています。この難問に、緊急に効果的に皆が協調して対処していかねばなりません。</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lnSpc>
                <a:spcPct val="120000"/>
              </a:lnSpc>
              <a:buNone/>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この協調対処法は以下の四つの動詞によって表されます。「受け入れる」「保護する」「促進する」「</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integrate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する」</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中略</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integrate</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については次頁に</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コンテンツ プレースホルダー 6">
            <a:extLst>
              <a:ext uri="{FF2B5EF4-FFF2-40B4-BE49-F238E27FC236}">
                <a16:creationId xmlns:a16="http://schemas.microsoft.com/office/drawing/2014/main" id="{1CA801B5-6219-499D-9CC5-B6EADCEF1BC0}"/>
              </a:ext>
            </a:extLst>
          </p:cNvPr>
          <p:cNvSpPr>
            <a:spLocks noGrp="1"/>
          </p:cNvSpPr>
          <p:nvPr>
            <p:ph sz="half" idx="2"/>
          </p:nvPr>
        </p:nvSpPr>
        <p:spPr>
          <a:xfrm>
            <a:off x="4624483" y="1566860"/>
            <a:ext cx="4362450" cy="5032375"/>
          </a:xfrm>
        </p:spPr>
        <p:txBody>
          <a:bodyPr>
            <a:normAutofit fontScale="32500" lnSpcReduction="20000"/>
          </a:bodyPr>
          <a:lstStyle/>
          <a:p>
            <a:pPr marL="0" indent="0" algn="just">
              <a:lnSpc>
                <a:spcPct val="120000"/>
              </a:lnSpc>
              <a:spcAft>
                <a:spcPts val="0"/>
              </a:spcAft>
              <a:buNone/>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これら四つの動詞を、一人称単数ないし一人称複数によって活用することが今日ひとつの</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responsibility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ですし、様々な理由から故郷を離れざるを得なくなった兄弟姉妹に対する</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duty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だと私は考えます。即ち</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justice, civility, solidarity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に関する</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duty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です。</a:t>
            </a:r>
          </a:p>
          <a:p>
            <a:pPr marL="0" indent="0" algn="just">
              <a:lnSpc>
                <a:spcPct val="120000"/>
              </a:lnSpc>
              <a:spcAft>
                <a:spcPts val="0"/>
              </a:spcAft>
              <a:buNone/>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先ず</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 duty of justice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についてお話しします。受け入れがたい経済格差を最早これ以上続けることはできません。なぜなら経済格差が、地球という公共財の共同利用原則を適用出来ないようにしている元凶だからです。即ち、</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distributive justice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分配的正義）に関する諸教訓に着想を得る様々なプロセスを、一つ一つ丁寧に責任を持って分担するよう私達は召命されているのです。「ですから私達は何らかの方策を見つけて、皆が地球から恩恵を受けられるようにしなければなりません。拡大する一方の貧富の格差を防止するだけでなく、何よりこれが</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justice, equality and respect for every human being</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の問題だからです」</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6">
                  <a:extLst>
                    <a:ext uri="{A12FA001-AC4F-418D-AE19-62706E023703}">
                      <ahyp:hlinkClr xmlns:ahyp="http://schemas.microsoft.com/office/drawing/2018/hyperlinkcolor" val="tx"/>
                    </a:ext>
                  </a:extLst>
                </a:hlinkClick>
              </a:rPr>
              <a:t>Message for the World Day of Peace</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8 December 2013, 9)</a:t>
            </a:r>
            <a:r>
              <a:rPr lang="ja-JP" altLang="ja-JP" kern="100" dirty="0" err="1">
                <a:latin typeface="Century" panose="02040604050505020304" pitchFamily="18" charset="0"/>
                <a:ea typeface="ＭＳ 明朝" panose="02020609040205080304" pitchFamily="17" charset="-128"/>
                <a:cs typeface="Times New Roman" panose="02020603050405020304" pitchFamily="18" charset="0"/>
              </a:rPr>
              <a:t>。</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individuals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からなる一つの</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group</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（世俗的集団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cf. collective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（宗教的集団））がこの世界の資源の半分を</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control</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することは許されません。他方、</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persons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または全</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peoples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が残りのパン屑拾いをするだけの権利しかないわけでもありません。私達は無関心でいてはなりませんしこの惑星地球のケアという連帯応答責任（</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joint responsibility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）から導出される倫理的要請を免除されていると思ってはいけません。国際政治共同体がしばしばこの応答責任の共同分担を強調しますが、教会の教導権もこれを強調します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(cf. </a:t>
            </a:r>
            <a:r>
              <a:rPr lang="en-US" altLang="ja-JP"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7">
                  <a:extLst>
                    <a:ext uri="{A12FA001-AC4F-418D-AE19-62706E023703}">
                      <ahyp:hlinkClr xmlns:ahyp="http://schemas.microsoft.com/office/drawing/2018/hyperlinkcolor" val="tx"/>
                    </a:ext>
                  </a:extLst>
                </a:hlinkClick>
              </a:rPr>
              <a:t>Compendium of the Social Doctrine of the Church</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9; 163; 189, 406)</a:t>
            </a:r>
            <a:r>
              <a:rPr lang="ja-JP" altLang="ja-JP"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この連帯応答責任は必ず</a:t>
            </a:r>
            <a:r>
              <a:rPr lang="en-US"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the principle of subsidiarity</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（補完性原理）を踏まえて解釈されます。補完性原</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理</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は「社会の全レベルに現れる</a:t>
            </a:r>
            <a:r>
              <a:rPr lang="en-US"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capabilities</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を社会展開する</a:t>
            </a:r>
            <a:r>
              <a:rPr lang="en-US"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freedom</a:t>
            </a:r>
            <a:r>
              <a:rPr lang="ja-JP" altLang="ja-JP" kern="100" dirty="0" err="1">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を応</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諾する一方で、その様に大きな</a:t>
            </a:r>
            <a:r>
              <a:rPr lang="en-US"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power</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を行使する者達に、共通善に関し一段感度を高めた応答責任を課すという原則です」</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8">
                  <a:extLst>
                    <a:ext uri="{A12FA001-AC4F-418D-AE19-62706E023703}">
                      <ahyp:hlinkClr xmlns:ahyp="http://schemas.microsoft.com/office/drawing/2018/hyperlinkcolor" val="tx"/>
                    </a:ext>
                  </a:extLst>
                </a:hlinkClick>
              </a:rPr>
              <a:t>Laudato Si’</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196)</a:t>
            </a:r>
            <a:r>
              <a:rPr lang="ja-JP" altLang="ja-JP"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この</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justice</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を確かなものにし現在の私達の</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globalized situation</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の上に和解の歴史を築きましょう。人々を搾取し居場所を奪う</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mind-sets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が長いこと続き、結果、富める少数達の幸福だけをもたらす市場利用という最大の皮肉が生じましたが、これを捨てましょう。ベネディクト</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16</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世が強調したように脱植民地化プロセスは遅れています。「それは、植民地主義の新しい形態や、新旧の国外勢力への継続的な依存のためであり、また独立を達成した国の内部における深刻な無責任のために遅れています」</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(Encyclical Letter </a:t>
            </a:r>
            <a:r>
              <a:rPr lang="en-US" altLang="ja-JP"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9">
                  <a:extLst>
                    <a:ext uri="{A12FA001-AC4F-418D-AE19-62706E023703}">
                      <ahyp:hlinkClr xmlns:ahyp="http://schemas.microsoft.com/office/drawing/2018/hyperlinkcolor" val="tx"/>
                    </a:ext>
                  </a:extLst>
                </a:hlinkClick>
              </a:rPr>
              <a:t>Caritas in </a:t>
            </a:r>
            <a:r>
              <a:rPr lang="en-US" altLang="ja-JP" u="sng" kern="100" dirty="0" err="1">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9">
                  <a:extLst>
                    <a:ext uri="{A12FA001-AC4F-418D-AE19-62706E023703}">
                      <ahyp:hlinkClr xmlns:ahyp="http://schemas.microsoft.com/office/drawing/2018/hyperlinkcolor" val="tx"/>
                    </a:ext>
                  </a:extLst>
                </a:hlinkClick>
              </a:rPr>
              <a:t>Veritate</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33)</a:t>
            </a:r>
            <a:r>
              <a:rPr lang="ja-JP" altLang="ja-JP"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これら全てについて</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redress</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rightly</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に正す）しなければなりません。</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後略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p>
          <a:p>
            <a:pPr marL="0" indent="0" algn="just">
              <a:lnSpc>
                <a:spcPct val="120000"/>
              </a:lnSpc>
              <a:spcAft>
                <a:spcPts val="0"/>
              </a:spcAft>
              <a:buNone/>
            </a:pP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（半訳：齋藤旬）</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0F7685B-172C-48F9-8886-A1CD2F8CB88B}"/>
              </a:ext>
            </a:extLst>
          </p:cNvPr>
          <p:cNvSpPr>
            <a:spLocks noGrp="1"/>
          </p:cNvSpPr>
          <p:nvPr>
            <p:ph type="sldNum" sz="quarter" idx="12"/>
          </p:nvPr>
        </p:nvSpPr>
        <p:spPr/>
        <p:txBody>
          <a:bodyPr/>
          <a:lstStyle/>
          <a:p>
            <a:fld id="{C2DFA952-CABB-4C42-8D8E-EFB0BB8A3951}" type="slidenum">
              <a:rPr lang="ja-JP" altLang="en-US" smtClean="0"/>
              <a:pPr/>
              <a:t>11</a:t>
            </a:fld>
            <a:endParaRPr lang="ja-JP" altLang="en-US" dirty="0"/>
          </a:p>
        </p:txBody>
      </p:sp>
      <p:sp>
        <p:nvSpPr>
          <p:cNvPr id="5" name="テキスト ボックス 4">
            <a:extLst>
              <a:ext uri="{FF2B5EF4-FFF2-40B4-BE49-F238E27FC236}">
                <a16:creationId xmlns:a16="http://schemas.microsoft.com/office/drawing/2014/main" id="{A5E91F3A-1E9C-4D56-BF03-CC489BD929D0}"/>
              </a:ext>
            </a:extLst>
          </p:cNvPr>
          <p:cNvSpPr txBox="1"/>
          <p:nvPr/>
        </p:nvSpPr>
        <p:spPr>
          <a:xfrm>
            <a:off x="909542" y="230190"/>
            <a:ext cx="5896166" cy="369332"/>
          </a:xfrm>
          <a:prstGeom prst="rect">
            <a:avLst/>
          </a:prstGeom>
          <a:noFill/>
        </p:spPr>
        <p:txBody>
          <a:bodyPr wrap="none" rtlCol="0">
            <a:spAutoFit/>
          </a:bodyPr>
          <a:lstStyle/>
          <a:p>
            <a:r>
              <a:rPr lang="en-US" altLang="ja-JP" u="sng" dirty="0">
                <a:hlinkClick r:id="rId4"/>
              </a:rPr>
              <a:t>Dicastery for Promoting Integral Human Development</a:t>
            </a:r>
            <a:endParaRPr kumimoji="1" lang="ja-JP" altLang="en-US" dirty="0"/>
          </a:p>
        </p:txBody>
      </p:sp>
      <p:pic>
        <p:nvPicPr>
          <p:cNvPr id="8" name="図 7">
            <a:extLst>
              <a:ext uri="{FF2B5EF4-FFF2-40B4-BE49-F238E27FC236}">
                <a16:creationId xmlns:a16="http://schemas.microsoft.com/office/drawing/2014/main" id="{4044C6AE-F5C4-4078-9E61-2B02C3F48B16}"/>
              </a:ext>
            </a:extLst>
          </p:cNvPr>
          <p:cNvPicPr>
            <a:picLocks noChangeAspect="1"/>
          </p:cNvPicPr>
          <p:nvPr/>
        </p:nvPicPr>
        <p:blipFill>
          <a:blip r:embed="rId10"/>
          <a:stretch>
            <a:fillRect/>
          </a:stretch>
        </p:blipFill>
        <p:spPr>
          <a:xfrm>
            <a:off x="8215599" y="6237744"/>
            <a:ext cx="876300" cy="620256"/>
          </a:xfrm>
          <a:prstGeom prst="rect">
            <a:avLst/>
          </a:prstGeom>
        </p:spPr>
      </p:pic>
    </p:spTree>
    <p:extLst>
      <p:ext uri="{BB962C8B-B14F-4D97-AF65-F5344CB8AC3E}">
        <p14:creationId xmlns:p14="http://schemas.microsoft.com/office/powerpoint/2010/main" val="16671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FFADB9-6D33-4D2F-A801-50186A2C9B70}"/>
              </a:ext>
            </a:extLst>
          </p:cNvPr>
          <p:cNvSpPr>
            <a:spLocks noGrp="1"/>
          </p:cNvSpPr>
          <p:nvPr>
            <p:ph type="title"/>
          </p:nvPr>
        </p:nvSpPr>
        <p:spPr>
          <a:xfrm>
            <a:off x="147233" y="425773"/>
            <a:ext cx="8699987" cy="510528"/>
          </a:xfrm>
        </p:spPr>
        <p:txBody>
          <a:bodyPr>
            <a:normAutofit fontScale="90000"/>
          </a:bodyPr>
          <a:lstStyle/>
          <a:p>
            <a:pPr algn="ctr"/>
            <a:r>
              <a:rPr kumimoji="1" lang="en-US" altLang="ja-JP" dirty="0"/>
              <a:t>to integrate</a:t>
            </a:r>
            <a:r>
              <a:rPr kumimoji="1" lang="ja-JP" altLang="en-US" sz="2200" dirty="0"/>
              <a:t>（人と人の仲</a:t>
            </a:r>
            <a:r>
              <a:rPr lang="ja-JP" altLang="en-US" sz="2200" dirty="0"/>
              <a:t>を</a:t>
            </a:r>
            <a:r>
              <a:rPr lang="ja-JP" altLang="en-US" sz="2200"/>
              <a:t>高次統合</a:t>
            </a:r>
            <a:r>
              <a:rPr kumimoji="1" lang="ja-JP" altLang="en-US" sz="2200"/>
              <a:t>する</a:t>
            </a:r>
            <a:r>
              <a:rPr kumimoji="1" lang="ja-JP" altLang="en-US" sz="2200" dirty="0"/>
              <a:t>）</a:t>
            </a:r>
            <a:r>
              <a:rPr kumimoji="1" lang="ja-JP" altLang="en-US" sz="2000" dirty="0">
                <a:hlinkClick r:id="rId3"/>
              </a:rPr>
              <a:t>この</a:t>
            </a:r>
            <a:r>
              <a:rPr kumimoji="1" lang="ja-JP" altLang="en-US" sz="2000" dirty="0"/>
              <a:t>第九段落</a:t>
            </a:r>
            <a:endParaRPr kumimoji="1" lang="ja-JP" altLang="en-US" dirty="0"/>
          </a:p>
        </p:txBody>
      </p:sp>
      <p:sp>
        <p:nvSpPr>
          <p:cNvPr id="3" name="コンテンツ プレースホルダー 2">
            <a:extLst>
              <a:ext uri="{FF2B5EF4-FFF2-40B4-BE49-F238E27FC236}">
                <a16:creationId xmlns:a16="http://schemas.microsoft.com/office/drawing/2014/main" id="{98E3B432-5E5F-4BFC-8FB3-AE5AACF68146}"/>
              </a:ext>
            </a:extLst>
          </p:cNvPr>
          <p:cNvSpPr>
            <a:spLocks noGrp="1"/>
          </p:cNvSpPr>
          <p:nvPr>
            <p:ph sz="half" idx="1"/>
          </p:nvPr>
        </p:nvSpPr>
        <p:spPr>
          <a:xfrm>
            <a:off x="147234" y="1069383"/>
            <a:ext cx="4367616" cy="6052088"/>
          </a:xfrm>
        </p:spPr>
        <p:txBody>
          <a:bodyPr>
            <a:normAutofit fontScale="47500" lnSpcReduction="20000"/>
          </a:bodyPr>
          <a:lstStyle/>
          <a:p>
            <a:pPr marL="0" indent="0" algn="just">
              <a:lnSpc>
                <a:spcPct val="120000"/>
              </a:lnSpc>
              <a:buNone/>
            </a:pPr>
            <a:r>
              <a:rPr lang="en-US" altLang="ja-JP" dirty="0"/>
              <a:t>Integration, which is neither assimilation nor incorporation, is a</a:t>
            </a:r>
            <a:r>
              <a:rPr lang="en-US" altLang="ja-JP" b="1" dirty="0"/>
              <a:t> </a:t>
            </a:r>
            <a:r>
              <a:rPr lang="en-US" altLang="ja-JP" dirty="0"/>
              <a:t>two-way process, rooted essentially in the joint recognition of the other’s cultural richness: it is not the superimposing of one culture over another, nor mutual isolation, with the insidious and dangerous risk of creating ghettoes. Concerning those who arrive and who are duty bound not to close themselves off from the culture and traditions of the receiving country, respecting above all its laws, the family dimension of the process of integration must not be overlooked: for this reason I feel the need to reiterate the necessity, often presented by the Magisterium (cf. John Paul II, </a:t>
            </a:r>
            <a:r>
              <a:rPr lang="en-US" altLang="ja-JP" i="1" dirty="0"/>
              <a:t>Message for World Migration Day</a:t>
            </a:r>
            <a:r>
              <a:rPr lang="en-US" altLang="ja-JP" dirty="0"/>
              <a:t>, 15 August 1986), of policies directed at </a:t>
            </a:r>
            <a:r>
              <a:rPr lang="en-US" altLang="ja-JP" dirty="0" err="1"/>
              <a:t>favouring</a:t>
            </a:r>
            <a:r>
              <a:rPr lang="en-US" altLang="ja-JP" dirty="0"/>
              <a:t> and benefiting the reunion of families. With regard to indigenous populations, they must be supported, by helping them to be sufficiently aware of and open to processes of integration which, though not always simple and immediate, are always essential and, for the future, indispensable. This requires specific programmes, which foster significant encounters with others. Furthermore, for the Christian community, the peaceful integration of persons of various cultures is, in some way, a reflection of its catholicity, since unity, which does not nullify ethnic and cultural diversity, constitutes a part of the life of the Church, who in the Spirit of Pentecost is open to all and desires to embrace all (cf. John Paul II, </a:t>
            </a:r>
            <a:r>
              <a:rPr lang="en-US" altLang="ja-JP" i="1" dirty="0"/>
              <a:t>Message for World Migration Day</a:t>
            </a:r>
            <a:r>
              <a:rPr lang="en-US" altLang="ja-JP" dirty="0"/>
              <a:t>, 5 August 1987).</a:t>
            </a:r>
            <a:endParaRPr kumimoji="1" lang="ja-JP" altLang="en-US" dirty="0"/>
          </a:p>
        </p:txBody>
      </p:sp>
      <p:sp>
        <p:nvSpPr>
          <p:cNvPr id="4" name="コンテンツ プレースホルダー 3">
            <a:extLst>
              <a:ext uri="{FF2B5EF4-FFF2-40B4-BE49-F238E27FC236}">
                <a16:creationId xmlns:a16="http://schemas.microsoft.com/office/drawing/2014/main" id="{2FB609CB-80E6-4224-BB96-246935D7BE7A}"/>
              </a:ext>
            </a:extLst>
          </p:cNvPr>
          <p:cNvSpPr>
            <a:spLocks noGrp="1"/>
          </p:cNvSpPr>
          <p:nvPr>
            <p:ph sz="half" idx="2"/>
          </p:nvPr>
        </p:nvSpPr>
        <p:spPr>
          <a:xfrm>
            <a:off x="4514850" y="1069383"/>
            <a:ext cx="4481915" cy="5928102"/>
          </a:xfrm>
        </p:spPr>
        <p:txBody>
          <a:bodyPr>
            <a:normAutofit fontScale="47500" lnSpcReduction="20000"/>
          </a:bodyPr>
          <a:lstStyle/>
          <a:p>
            <a:pPr marL="0" indent="0" algn="just">
              <a:lnSpc>
                <a:spcPct val="120000"/>
              </a:lnSpc>
              <a:buNone/>
            </a:pPr>
            <a:r>
              <a:rPr kumimoji="1" lang="en-US" altLang="ja-JP" dirty="0"/>
              <a:t>integration</a:t>
            </a:r>
            <a:r>
              <a:rPr kumimoji="1" lang="ja-JP" altLang="en-US" dirty="0"/>
              <a:t>は、同一化でも</a:t>
            </a:r>
            <a:r>
              <a:rPr kumimoji="1" lang="en-US" altLang="ja-JP" dirty="0"/>
              <a:t>incorporation</a:t>
            </a:r>
            <a:r>
              <a:rPr kumimoji="1" lang="ja-JP" altLang="en-US" dirty="0"/>
              <a:t>（法人ないし株式会社をつくり一体化すること）でもありません。これは、お互いの文化の豊かさを一緒に認識することを根本的本質とする或る種の双方向プロセスです。一方の文化を他方の文化の上に上書きすることでも、陰惨で危険なゲットーを作って相互絶縁することでもありません。勿論受入国に到着した者は、その国の文化や伝統、特に法律を無視・遮断しないことが</a:t>
            </a:r>
            <a:r>
              <a:rPr kumimoji="1" lang="en-US" altLang="ja-JP" dirty="0"/>
              <a:t>duty</a:t>
            </a:r>
            <a:r>
              <a:rPr kumimoji="1" lang="ja-JP" altLang="en-US" dirty="0"/>
              <a:t>となります。この</a:t>
            </a:r>
            <a:r>
              <a:rPr kumimoji="1" lang="en-US" altLang="ja-JP" dirty="0"/>
              <a:t>integration</a:t>
            </a:r>
            <a:r>
              <a:rPr kumimoji="1" lang="ja-JP" altLang="en-US" dirty="0" err="1"/>
              <a:t>の過</a:t>
            </a:r>
            <a:r>
              <a:rPr kumimoji="1" lang="ja-JP" altLang="en-US" dirty="0"/>
              <a:t>程で、家族の</a:t>
            </a:r>
            <a:r>
              <a:rPr kumimoji="1" lang="en-US" altLang="ja-JP" dirty="0"/>
              <a:t>dimension</a:t>
            </a:r>
            <a:r>
              <a:rPr kumimoji="1" lang="ja-JP" altLang="en-US" dirty="0"/>
              <a:t>を見落としてはいけません。この様なわけで私は、ヨハネ・パウロ二世が</a:t>
            </a:r>
            <a:r>
              <a:rPr kumimoji="1" lang="en-US" altLang="ja-JP" dirty="0"/>
              <a:t>1986</a:t>
            </a:r>
            <a:r>
              <a:rPr kumimoji="1" lang="ja-JP" altLang="en-US" dirty="0"/>
              <a:t>年難民の日の教導権メッセージで表した喫緊課題について再度言及したいと思います。それは、難民移民家族再結合の支援・援助に向けた政策提言です。受入国に元から住んでいた人々にも、難民移民家族再結合のプロセスに十分な関心を持ちオープンでいられるよう</a:t>
            </a:r>
            <a:r>
              <a:rPr lang="ja-JP" altLang="en-US" dirty="0"/>
              <a:t>に、支援・援助が必要です。この様な</a:t>
            </a:r>
            <a:r>
              <a:rPr lang="en-US" altLang="ja-JP" dirty="0"/>
              <a:t>integration</a:t>
            </a:r>
            <a:r>
              <a:rPr lang="ja-JP" altLang="en-US" dirty="0"/>
              <a:t>プロセスは、必ずしも単純で直ぐに済むというものではありませんが、常に本質的であり将来にわたって不可欠です。これには他者との出会いの意義を醸成するという特別プログラムが必要となります。更に私達</a:t>
            </a:r>
            <a:r>
              <a:rPr lang="en-US" altLang="ja-JP" dirty="0"/>
              <a:t>Christian community</a:t>
            </a:r>
            <a:r>
              <a:rPr lang="ja-JP" altLang="en-US" dirty="0"/>
              <a:t>にとってこの様な多文化の</a:t>
            </a:r>
            <a:r>
              <a:rPr lang="en-US" altLang="ja-JP" dirty="0"/>
              <a:t>persons</a:t>
            </a:r>
            <a:r>
              <a:rPr lang="ja-JP" altLang="en-US" dirty="0"/>
              <a:t>の平和的</a:t>
            </a:r>
            <a:r>
              <a:rPr lang="en-US" altLang="ja-JP" dirty="0"/>
              <a:t>integration</a:t>
            </a:r>
            <a:r>
              <a:rPr lang="ja-JP" altLang="en-US" dirty="0"/>
              <a:t>は、多くの点でその</a:t>
            </a:r>
            <a:r>
              <a:rPr lang="en-US" altLang="ja-JP" dirty="0"/>
              <a:t>catholicity</a:t>
            </a:r>
            <a:r>
              <a:rPr lang="ja-JP" altLang="en-US" dirty="0"/>
              <a:t>（普遍性、公教性）の反映でもあります。なぜなら</a:t>
            </a:r>
            <a:r>
              <a:rPr lang="en-US" altLang="ja-JP" dirty="0"/>
              <a:t>unity</a:t>
            </a:r>
            <a:r>
              <a:rPr lang="ja-JP" altLang="en-US" dirty="0"/>
              <a:t>（一つになる）とは、民族性や文化多様性を無効化することではなく、</a:t>
            </a:r>
            <a:r>
              <a:rPr lang="en-US" altLang="ja-JP" dirty="0"/>
              <a:t>the Church</a:t>
            </a:r>
            <a:r>
              <a:rPr lang="ja-JP" altLang="en-US" dirty="0"/>
              <a:t>の生命の一部を構成するものだからです。即ち、</a:t>
            </a:r>
            <a:r>
              <a:rPr lang="en-US" altLang="ja-JP" dirty="0"/>
              <a:t>the Church</a:t>
            </a:r>
            <a:r>
              <a:rPr lang="ja-JP" altLang="en-US" dirty="0"/>
              <a:t>は聖霊降臨によって</a:t>
            </a:r>
            <a:r>
              <a:rPr lang="en-US" altLang="ja-JP" dirty="0"/>
              <a:t>all</a:t>
            </a:r>
            <a:r>
              <a:rPr lang="ja-JP" altLang="en-US" dirty="0"/>
              <a:t>（全人類）にオープンとなり、</a:t>
            </a:r>
            <a:r>
              <a:rPr lang="en-US" altLang="ja-JP" dirty="0"/>
              <a:t>all</a:t>
            </a:r>
            <a:r>
              <a:rPr lang="ja-JP" altLang="en-US" dirty="0"/>
              <a:t>（全人類）を受け入れるものとなったのです。</a:t>
            </a:r>
            <a:r>
              <a:rPr lang="en-US" altLang="ja-JP" dirty="0"/>
              <a:t>(John Paul II, </a:t>
            </a:r>
            <a:r>
              <a:rPr lang="en-US" altLang="ja-JP" i="1" dirty="0"/>
              <a:t>Message for World Migration Day</a:t>
            </a:r>
            <a:r>
              <a:rPr lang="en-US" altLang="ja-JP" dirty="0"/>
              <a:t>, 5 August 1987</a:t>
            </a:r>
            <a:r>
              <a:rPr lang="ja-JP" altLang="en-US" dirty="0"/>
              <a:t>　参照方</a:t>
            </a:r>
            <a:r>
              <a:rPr lang="en-US" altLang="ja-JP" dirty="0"/>
              <a:t>)</a:t>
            </a:r>
            <a:endParaRPr kumimoji="1" lang="en-US" altLang="ja-JP" dirty="0"/>
          </a:p>
        </p:txBody>
      </p:sp>
      <p:sp>
        <p:nvSpPr>
          <p:cNvPr id="5" name="スライド番号プレースホルダー 4">
            <a:extLst>
              <a:ext uri="{FF2B5EF4-FFF2-40B4-BE49-F238E27FC236}">
                <a16:creationId xmlns:a16="http://schemas.microsoft.com/office/drawing/2014/main" id="{A55BF8CE-ED12-4C91-88BA-C91584530DB6}"/>
              </a:ext>
            </a:extLst>
          </p:cNvPr>
          <p:cNvSpPr>
            <a:spLocks noGrp="1"/>
          </p:cNvSpPr>
          <p:nvPr>
            <p:ph type="sldNum" sz="quarter" idx="12"/>
          </p:nvPr>
        </p:nvSpPr>
        <p:spPr/>
        <p:txBody>
          <a:bodyPr/>
          <a:lstStyle/>
          <a:p>
            <a:fld id="{C2DFA952-CABB-4C42-8D8E-EFB0BB8A3951}" type="slidenum">
              <a:rPr lang="ja-JP" altLang="en-US" smtClean="0"/>
              <a:pPr/>
              <a:t>12</a:t>
            </a:fld>
            <a:endParaRPr lang="ja-JP" altLang="en-US" dirty="0"/>
          </a:p>
        </p:txBody>
      </p:sp>
    </p:spTree>
    <p:extLst>
      <p:ext uri="{BB962C8B-B14F-4D97-AF65-F5344CB8AC3E}">
        <p14:creationId xmlns:p14="http://schemas.microsoft.com/office/powerpoint/2010/main" val="22991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79559-7110-4B37-B122-CD4EB5A221E3}"/>
              </a:ext>
            </a:extLst>
          </p:cNvPr>
          <p:cNvSpPr>
            <a:spLocks noGrp="1"/>
          </p:cNvSpPr>
          <p:nvPr>
            <p:ph type="title"/>
          </p:nvPr>
        </p:nvSpPr>
        <p:spPr/>
        <p:txBody>
          <a:bodyPr>
            <a:normAutofit/>
          </a:bodyPr>
          <a:lstStyle/>
          <a:p>
            <a:pPr algn="ctr"/>
            <a:r>
              <a:rPr lang="en-US" altLang="ja-JP" sz="3200" i="1" dirty="0"/>
              <a:t>Evangelii Gaudium</a:t>
            </a:r>
            <a:r>
              <a:rPr kumimoji="1" lang="ja-JP" altLang="en-US" sz="3200" dirty="0"/>
              <a:t>四原則 原英文</a:t>
            </a:r>
          </a:p>
        </p:txBody>
      </p:sp>
      <p:sp>
        <p:nvSpPr>
          <p:cNvPr id="3" name="コンテンツ プレースホルダー 2">
            <a:extLst>
              <a:ext uri="{FF2B5EF4-FFF2-40B4-BE49-F238E27FC236}">
                <a16:creationId xmlns:a16="http://schemas.microsoft.com/office/drawing/2014/main" id="{31D2BD89-3879-4BFE-B3BD-53BDBF986A11}"/>
              </a:ext>
            </a:extLst>
          </p:cNvPr>
          <p:cNvSpPr>
            <a:spLocks noGrp="1"/>
          </p:cNvSpPr>
          <p:nvPr>
            <p:ph sz="half" idx="1"/>
          </p:nvPr>
        </p:nvSpPr>
        <p:spPr>
          <a:xfrm>
            <a:off x="146304" y="1533016"/>
            <a:ext cx="4246626" cy="4758055"/>
          </a:xfrm>
        </p:spPr>
        <p:txBody>
          <a:bodyPr>
            <a:normAutofit fontScale="47500" lnSpcReduction="20000"/>
          </a:bodyPr>
          <a:lstStyle/>
          <a:p>
            <a:pPr marL="514350" indent="-514350">
              <a:buFont typeface="+mj-lt"/>
              <a:buAutoNum type="arabicPeriod"/>
            </a:pPr>
            <a:r>
              <a:rPr lang="en-US" altLang="ja-JP" sz="3000" i="1" dirty="0"/>
              <a:t>Time is greater than space</a:t>
            </a:r>
          </a:p>
          <a:p>
            <a:pPr marL="0" indent="0" algn="just">
              <a:buNone/>
            </a:pPr>
            <a:r>
              <a:rPr lang="en-US" altLang="ja-JP" sz="3000" dirty="0"/>
              <a:t>224.</a:t>
            </a:r>
            <a:r>
              <a:rPr lang="ja-JP" altLang="en-US" sz="3000" dirty="0"/>
              <a:t> </a:t>
            </a:r>
            <a:r>
              <a:rPr lang="en-US" altLang="ja-JP" sz="3000" dirty="0"/>
              <a:t>Sometimes I wonder if there are people in today’s world who are really concerned about generating processes of people-building, as opposed to obtaining immediate results which yield easy, quick short-term political gains, but do not enhance human fullness. History will perhaps judge the latter with the criterion set forth by Romano Guardini: “The only measure for properly evaluating an age is to ask to what extent it fosters the development and attainment of a full and authentically meaningful human existence, in accordance with the peculiar character and the capacities of that age”.</a:t>
            </a:r>
            <a:r>
              <a:rPr lang="en-US" altLang="ja-JP" sz="3000" baseline="30000" dirty="0"/>
              <a:t>182</a:t>
            </a:r>
          </a:p>
          <a:p>
            <a:pPr marL="514350" indent="-514350" algn="just">
              <a:buFont typeface="+mj-lt"/>
              <a:buAutoNum type="arabicPeriod" startAt="2"/>
            </a:pPr>
            <a:r>
              <a:rPr lang="en-US" altLang="ja-JP" sz="3000" i="1" dirty="0"/>
              <a:t>Unity prevails over conflict</a:t>
            </a:r>
          </a:p>
          <a:p>
            <a:pPr marL="0" indent="0" algn="just">
              <a:buNone/>
            </a:pPr>
            <a:r>
              <a:rPr lang="en-US" altLang="ja-JP" sz="3000" dirty="0"/>
              <a:t>226.</a:t>
            </a:r>
            <a:r>
              <a:rPr lang="ja-JP" altLang="en-US" sz="3000" dirty="0"/>
              <a:t> </a:t>
            </a:r>
            <a:r>
              <a:rPr lang="en-US" altLang="ja-JP" sz="3000" dirty="0"/>
              <a:t>Conflict cannot be ignored or concealed. It has to be faced. But if we remain trapped in conflict, we lose our perspective, our horizons shrink and reality itself begins to fall apart. In the midst of conflict, we lose our sense of the profound unity of reality.</a:t>
            </a:r>
          </a:p>
          <a:p>
            <a:pPr marL="0" indent="0" algn="just">
              <a:buNone/>
            </a:pPr>
            <a:br>
              <a:rPr lang="en-US" altLang="ja-JP" sz="3000" i="1" dirty="0"/>
            </a:br>
            <a:endParaRPr lang="en-US" altLang="ja-JP" sz="3000" dirty="0"/>
          </a:p>
        </p:txBody>
      </p:sp>
      <p:sp>
        <p:nvSpPr>
          <p:cNvPr id="5" name="コンテンツ プレースホルダー 4">
            <a:extLst>
              <a:ext uri="{FF2B5EF4-FFF2-40B4-BE49-F238E27FC236}">
                <a16:creationId xmlns:a16="http://schemas.microsoft.com/office/drawing/2014/main" id="{BD711C29-1E79-487E-8363-855B532D5461}"/>
              </a:ext>
            </a:extLst>
          </p:cNvPr>
          <p:cNvSpPr>
            <a:spLocks noGrp="1"/>
          </p:cNvSpPr>
          <p:nvPr>
            <p:ph sz="half" idx="2"/>
          </p:nvPr>
        </p:nvSpPr>
        <p:spPr>
          <a:xfrm>
            <a:off x="4392930" y="1533016"/>
            <a:ext cx="4693920" cy="5032375"/>
          </a:xfrm>
        </p:spPr>
        <p:txBody>
          <a:bodyPr>
            <a:normAutofit fontScale="47500" lnSpcReduction="20000"/>
          </a:bodyPr>
          <a:lstStyle/>
          <a:p>
            <a:pPr marL="514350" indent="-514350" algn="just">
              <a:buFont typeface="+mj-lt"/>
              <a:buAutoNum type="arabicPeriod" startAt="3"/>
            </a:pPr>
            <a:r>
              <a:rPr lang="en-US" altLang="ja-JP" sz="2900" i="1" dirty="0"/>
              <a:t>Realities are more important than ideas</a:t>
            </a:r>
          </a:p>
          <a:p>
            <a:pPr marL="0" indent="0" algn="just">
              <a:buNone/>
            </a:pPr>
            <a:r>
              <a:rPr lang="en-US" altLang="ja-JP" sz="2900" dirty="0"/>
              <a:t>231.</a:t>
            </a:r>
            <a:r>
              <a:rPr lang="ja-JP" altLang="en-US" sz="2900" dirty="0"/>
              <a:t> </a:t>
            </a:r>
            <a:r>
              <a:rPr lang="en-US" altLang="ja-JP" sz="2900" dirty="0"/>
              <a:t>There also exists a constant tension between ideas and realities. Realities simply are, whereas ideas are worked out. There has to be continuous dialogue between the two, lest ideas become detached from realities. It is dangerous to dwell in the realm of words alone, of images and rhetoric. So a third principle comes into play: realities are greater than ideas. This calls for rejecting the various means of masking reality: angelic forms of purity, dictatorships of relativism, empty rhetoric, objectives more ideal than real, brands of ahistorical fundamentalism, ethical systems bereft of kindness, intellectual discourse bereft of wisdom.</a:t>
            </a:r>
          </a:p>
          <a:p>
            <a:pPr marL="514350" indent="-514350" algn="just">
              <a:buFont typeface="+mj-lt"/>
              <a:buAutoNum type="arabicPeriod" startAt="4"/>
            </a:pPr>
            <a:r>
              <a:rPr lang="en-US" altLang="ja-JP" sz="2900" i="1" dirty="0"/>
              <a:t>The whole is greater than the part</a:t>
            </a:r>
          </a:p>
          <a:p>
            <a:pPr marL="0" indent="0" algn="just">
              <a:buNone/>
            </a:pPr>
            <a:r>
              <a:rPr lang="en-US" altLang="ja-JP" sz="2900" dirty="0"/>
              <a:t>235.</a:t>
            </a:r>
            <a:r>
              <a:rPr lang="ja-JP" altLang="en-US" sz="2900" dirty="0"/>
              <a:t> </a:t>
            </a:r>
            <a:r>
              <a:rPr lang="en-US" altLang="ja-JP" sz="2900" dirty="0"/>
              <a:t>The whole is greater than the part, but it is also greater than the sum of its parts. There is no need, then, to be overly obsessed with limited and particular questions. We constantly have to broaden our horizons and see the greater good which will benefit us all. But this has to be done without evasion or uprooting. We need to sink our roots deeper into the fertile soil and history of our native place, which is a gift of God. We can work on a small scale, in our own neighborhood, but with a larger perspective. Nor do people who wholeheartedly enter into the life of a community need to lose their individualism or hide their identity; instead, they receive new impulses to personal growth. The global need not stifle, nor the particular prove barren.</a:t>
            </a:r>
            <a:endParaRPr lang="ja-JP" altLang="en-US" sz="2900" dirty="0"/>
          </a:p>
          <a:p>
            <a:endParaRPr kumimoji="1" lang="ja-JP" altLang="en-US" dirty="0"/>
          </a:p>
        </p:txBody>
      </p:sp>
      <p:sp>
        <p:nvSpPr>
          <p:cNvPr id="4" name="スライド番号プレースホルダー 3">
            <a:extLst>
              <a:ext uri="{FF2B5EF4-FFF2-40B4-BE49-F238E27FC236}">
                <a16:creationId xmlns:a16="http://schemas.microsoft.com/office/drawing/2014/main" id="{80334122-52DA-4B80-A2E7-D3E713EA3D6B}"/>
              </a:ext>
            </a:extLst>
          </p:cNvPr>
          <p:cNvSpPr>
            <a:spLocks noGrp="1"/>
          </p:cNvSpPr>
          <p:nvPr>
            <p:ph type="sldNum" sz="quarter" idx="12"/>
          </p:nvPr>
        </p:nvSpPr>
        <p:spPr/>
        <p:txBody>
          <a:bodyPr/>
          <a:lstStyle/>
          <a:p>
            <a:fld id="{C2DFA952-CABB-4C42-8D8E-EFB0BB8A3951}" type="slidenum">
              <a:rPr lang="ja-JP" altLang="en-US" smtClean="0"/>
              <a:pPr/>
              <a:t>13</a:t>
            </a:fld>
            <a:endParaRPr lang="ja-JP" altLang="en-US" dirty="0"/>
          </a:p>
        </p:txBody>
      </p:sp>
    </p:spTree>
    <p:extLst>
      <p:ext uri="{BB962C8B-B14F-4D97-AF65-F5344CB8AC3E}">
        <p14:creationId xmlns:p14="http://schemas.microsoft.com/office/powerpoint/2010/main" val="367143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C37F44-9E3C-45B6-9552-AF38B0AE1984}"/>
              </a:ext>
            </a:extLst>
          </p:cNvPr>
          <p:cNvSpPr>
            <a:spLocks noGrp="1"/>
          </p:cNvSpPr>
          <p:nvPr>
            <p:ph type="title"/>
          </p:nvPr>
        </p:nvSpPr>
        <p:spPr>
          <a:xfrm>
            <a:off x="628650" y="182562"/>
            <a:ext cx="7886700" cy="278507"/>
          </a:xfrm>
        </p:spPr>
        <p:txBody>
          <a:bodyPr>
            <a:normAutofit fontScale="90000"/>
          </a:bodyPr>
          <a:lstStyle/>
          <a:p>
            <a:pPr algn="ctr"/>
            <a:r>
              <a:rPr kumimoji="1" lang="en-US" altLang="ja-JP" i="1" dirty="0"/>
              <a:t>Evangelii Gaudium</a:t>
            </a:r>
            <a:r>
              <a:rPr kumimoji="1" lang="ja-JP" altLang="en-US" dirty="0"/>
              <a:t>四原則 半訳</a:t>
            </a:r>
          </a:p>
        </p:txBody>
      </p:sp>
      <p:sp>
        <p:nvSpPr>
          <p:cNvPr id="6" name="コンテンツ プレースホルダー 5">
            <a:extLst>
              <a:ext uri="{FF2B5EF4-FFF2-40B4-BE49-F238E27FC236}">
                <a16:creationId xmlns:a16="http://schemas.microsoft.com/office/drawing/2014/main" id="{C9D461DD-00B4-4B05-97CE-417BAE89C15B}"/>
              </a:ext>
            </a:extLst>
          </p:cNvPr>
          <p:cNvSpPr>
            <a:spLocks noGrp="1"/>
          </p:cNvSpPr>
          <p:nvPr>
            <p:ph sz="half" idx="1"/>
          </p:nvPr>
        </p:nvSpPr>
        <p:spPr>
          <a:xfrm>
            <a:off x="0" y="590997"/>
            <a:ext cx="4206240" cy="6720696"/>
          </a:xfrm>
        </p:spPr>
        <p:txBody>
          <a:bodyPr>
            <a:normAutofit fontScale="40000" lnSpcReduction="20000"/>
          </a:bodyPr>
          <a:lstStyle/>
          <a:p>
            <a:pPr marL="0" indent="0" algn="just">
              <a:spcAft>
                <a:spcPts val="0"/>
              </a:spcAft>
              <a:buNone/>
            </a:pPr>
            <a:r>
              <a:rPr lang="en-US" altLang="ja-JP" sz="3500" kern="100" dirty="0">
                <a:latin typeface="+mn-ea"/>
                <a:cs typeface="Times New Roman" panose="02020603050405020304" pitchFamily="18" charset="0"/>
              </a:rPr>
              <a:t>1</a:t>
            </a:r>
            <a:r>
              <a:rPr lang="ja-JP" altLang="en-US" sz="3500" kern="100" dirty="0" err="1">
                <a:latin typeface="+mn-ea"/>
                <a:cs typeface="Times New Roman" panose="02020603050405020304" pitchFamily="18" charset="0"/>
              </a:rPr>
              <a:t>．</a:t>
            </a:r>
            <a:r>
              <a:rPr lang="ja-JP" altLang="en-US" sz="3500" kern="100" dirty="0">
                <a:latin typeface="+mn-ea"/>
                <a:cs typeface="Times New Roman" panose="02020603050405020304" pitchFamily="18" charset="0"/>
              </a:rPr>
              <a:t> </a:t>
            </a:r>
            <a:r>
              <a:rPr lang="en-US" altLang="ja-JP" sz="3500" i="1" kern="100" dirty="0">
                <a:latin typeface="+mn-ea"/>
                <a:cs typeface="Times New Roman" panose="02020603050405020304" pitchFamily="18" charset="0"/>
              </a:rPr>
              <a:t>Time is greater than space</a:t>
            </a:r>
            <a:endParaRPr lang="ja-JP" altLang="ja-JP" sz="3500" kern="100" dirty="0">
              <a:latin typeface="+mn-ea"/>
              <a:cs typeface="Times New Roman" panose="02020603050405020304" pitchFamily="18" charset="0"/>
            </a:endParaRPr>
          </a:p>
          <a:p>
            <a:pPr marL="0" indent="0" algn="just">
              <a:lnSpc>
                <a:spcPct val="120000"/>
              </a:lnSpc>
              <a:spcAft>
                <a:spcPts val="0"/>
              </a:spcAft>
              <a:buNone/>
            </a:pPr>
            <a:r>
              <a:rPr lang="en-US" altLang="ja-JP" sz="3500" kern="100" dirty="0">
                <a:latin typeface="+mn-ea"/>
                <a:cs typeface="Times New Roman" panose="02020603050405020304" pitchFamily="18" charset="0"/>
              </a:rPr>
              <a:t>224. </a:t>
            </a:r>
            <a:r>
              <a:rPr lang="ja-JP" altLang="ja-JP" sz="3500" kern="100" dirty="0">
                <a:latin typeface="+mn-ea"/>
                <a:cs typeface="Times New Roman" panose="02020603050405020304" pitchFamily="18" charset="0"/>
              </a:rPr>
              <a:t>今の世界に</a:t>
            </a:r>
            <a:r>
              <a:rPr lang="en-US" altLang="ja-JP" sz="3500" kern="100" dirty="0">
                <a:latin typeface="+mn-ea"/>
                <a:cs typeface="Times New Roman" panose="02020603050405020304" pitchFamily="18" charset="0"/>
              </a:rPr>
              <a:t>people</a:t>
            </a:r>
            <a:r>
              <a:rPr lang="ja-JP" altLang="ja-JP" sz="3500" kern="100" dirty="0">
                <a:latin typeface="+mn-ea"/>
                <a:cs typeface="Times New Roman" panose="02020603050405020304" pitchFamily="18" charset="0"/>
              </a:rPr>
              <a:t>が存在するのだろうか、時々私はいぶかしく思うことがあります。即ち、簡単に短期的に政治的優位をもたらす即効性のある結果</a:t>
            </a:r>
            <a:r>
              <a:rPr lang="ja-JP" altLang="en-US" sz="3500" kern="100" dirty="0">
                <a:latin typeface="+mn-ea"/>
                <a:cs typeface="Times New Roman" panose="02020603050405020304" pitchFamily="18" charset="0"/>
              </a:rPr>
              <a:t>は</a:t>
            </a:r>
            <a:r>
              <a:rPr lang="ja-JP" altLang="ja-JP" sz="3500" kern="100" dirty="0">
                <a:latin typeface="+mn-ea"/>
                <a:cs typeface="Times New Roman" panose="02020603050405020304" pitchFamily="18" charset="0"/>
              </a:rPr>
              <a:t>出す</a:t>
            </a:r>
            <a:r>
              <a:rPr lang="ja-JP" altLang="en-US" sz="3500" kern="100" dirty="0">
                <a:latin typeface="+mn-ea"/>
                <a:cs typeface="Times New Roman" panose="02020603050405020304" pitchFamily="18" charset="0"/>
              </a:rPr>
              <a:t>けれども</a:t>
            </a:r>
            <a:r>
              <a:rPr lang="en-US" altLang="ja-JP" sz="3500" kern="100" dirty="0">
                <a:latin typeface="+mn-ea"/>
                <a:cs typeface="Times New Roman" panose="02020603050405020304" pitchFamily="18" charset="0"/>
              </a:rPr>
              <a:t>human fullness</a:t>
            </a:r>
            <a:r>
              <a:rPr lang="ja-JP" altLang="en-US" sz="3500" kern="100" dirty="0" err="1">
                <a:latin typeface="+mn-ea"/>
                <a:cs typeface="Times New Roman" panose="02020603050405020304" pitchFamily="18" charset="0"/>
              </a:rPr>
              <a:t>に寄</a:t>
            </a:r>
            <a:r>
              <a:rPr lang="ja-JP" altLang="en-US" sz="3500" kern="100" dirty="0">
                <a:latin typeface="+mn-ea"/>
                <a:cs typeface="Times New Roman" panose="02020603050405020304" pitchFamily="18" charset="0"/>
              </a:rPr>
              <a:t>与しない</a:t>
            </a:r>
            <a:r>
              <a:rPr lang="ja-JP" altLang="ja-JP" sz="3500" kern="100" dirty="0">
                <a:latin typeface="+mn-ea"/>
                <a:cs typeface="Times New Roman" panose="02020603050405020304" pitchFamily="18" charset="0"/>
              </a:rPr>
              <a:t>こと</a:t>
            </a:r>
            <a:r>
              <a:rPr lang="ja-JP" altLang="en-US" sz="3500" kern="100" dirty="0">
                <a:latin typeface="+mn-ea"/>
                <a:cs typeface="Times New Roman" panose="02020603050405020304" pitchFamily="18" charset="0"/>
              </a:rPr>
              <a:t>には反対し</a:t>
            </a:r>
            <a:r>
              <a:rPr lang="ja-JP" altLang="ja-JP" sz="3500" kern="100" dirty="0">
                <a:latin typeface="+mn-ea"/>
                <a:cs typeface="Times New Roman" panose="02020603050405020304" pitchFamily="18" charset="0"/>
              </a:rPr>
              <a:t>、本気で</a:t>
            </a:r>
            <a:r>
              <a:rPr lang="en-US" altLang="ja-JP" sz="3500" kern="100" dirty="0">
                <a:latin typeface="+mn-ea"/>
                <a:cs typeface="Times New Roman" panose="02020603050405020304" pitchFamily="18" charset="0"/>
              </a:rPr>
              <a:t>people-building</a:t>
            </a:r>
            <a:r>
              <a:rPr lang="ja-JP" altLang="ja-JP" sz="3500" kern="100" dirty="0">
                <a:latin typeface="+mn-ea"/>
                <a:cs typeface="Times New Roman" panose="02020603050405020304" pitchFamily="18" charset="0"/>
              </a:rPr>
              <a:t>の</a:t>
            </a:r>
            <a:r>
              <a:rPr lang="ja-JP" altLang="en-US" sz="3500" kern="100" dirty="0">
                <a:latin typeface="+mn-ea"/>
                <a:cs typeface="Times New Roman" panose="02020603050405020304" pitchFamily="18" charset="0"/>
              </a:rPr>
              <a:t>プロセス</a:t>
            </a:r>
            <a:r>
              <a:rPr lang="ja-JP" altLang="ja-JP" sz="3500" kern="100" dirty="0">
                <a:latin typeface="+mn-ea"/>
                <a:cs typeface="Times New Roman" panose="02020603050405020304" pitchFamily="18" charset="0"/>
              </a:rPr>
              <a:t>を起こそうと思っている者が</a:t>
            </a:r>
            <a:r>
              <a:rPr lang="ja-JP" altLang="en-US" sz="3500" kern="100" dirty="0">
                <a:latin typeface="+mn-ea"/>
                <a:cs typeface="Times New Roman" panose="02020603050405020304" pitchFamily="18" charset="0"/>
              </a:rPr>
              <a:t>居る</a:t>
            </a:r>
            <a:r>
              <a:rPr lang="ja-JP" altLang="ja-JP" sz="3500" kern="100" dirty="0">
                <a:latin typeface="+mn-ea"/>
                <a:cs typeface="Times New Roman" panose="02020603050405020304" pitchFamily="18" charset="0"/>
              </a:rPr>
              <a:t>のだろうか</a:t>
            </a:r>
            <a:r>
              <a:rPr lang="ja-JP" altLang="en-US" sz="3500" kern="100" dirty="0">
                <a:latin typeface="+mn-ea"/>
                <a:cs typeface="Times New Roman" panose="02020603050405020304" pitchFamily="18" charset="0"/>
              </a:rPr>
              <a:t>、</a:t>
            </a:r>
            <a:r>
              <a:rPr lang="ja-JP" altLang="ja-JP" sz="3500" kern="100" dirty="0">
                <a:latin typeface="+mn-ea"/>
                <a:cs typeface="Times New Roman" panose="02020603050405020304" pitchFamily="18" charset="0"/>
              </a:rPr>
              <a:t>と。いずれ歴史が</a:t>
            </a:r>
            <a:r>
              <a:rPr lang="en-US" altLang="ja-JP" sz="3500" kern="100" dirty="0">
                <a:latin typeface="+mn-ea"/>
                <a:cs typeface="Times New Roman" panose="02020603050405020304" pitchFamily="18" charset="0"/>
              </a:rPr>
              <a:t>Romano Guardini</a:t>
            </a:r>
            <a:r>
              <a:rPr lang="ja-JP" altLang="en-US" sz="3500" kern="100" dirty="0">
                <a:latin typeface="+mn-ea"/>
                <a:cs typeface="Times New Roman" panose="02020603050405020304" pitchFamily="18" charset="0"/>
              </a:rPr>
              <a:t>の</a:t>
            </a:r>
            <a:r>
              <a:rPr lang="ja-JP" altLang="ja-JP" sz="3500" kern="100" dirty="0">
                <a:latin typeface="+mn-ea"/>
                <a:cs typeface="Times New Roman" panose="02020603050405020304" pitchFamily="18" charset="0"/>
              </a:rPr>
              <a:t>用意した基準によって評価を下</a:t>
            </a:r>
            <a:r>
              <a:rPr lang="ja-JP" altLang="en-US" sz="3500" kern="100" dirty="0">
                <a:latin typeface="+mn-ea"/>
                <a:cs typeface="Times New Roman" panose="02020603050405020304" pitchFamily="18" charset="0"/>
              </a:rPr>
              <a:t>します</a:t>
            </a:r>
            <a:r>
              <a:rPr lang="ja-JP" altLang="ja-JP" sz="3500" kern="100" dirty="0">
                <a:latin typeface="+mn-ea"/>
                <a:cs typeface="Times New Roman" panose="02020603050405020304" pitchFamily="18" charset="0"/>
              </a:rPr>
              <a:t>。「或る時代の価値を本質的に測りうる尺度は</a:t>
            </a:r>
            <a:r>
              <a:rPr lang="ja-JP" altLang="en-US" sz="3500" kern="100" dirty="0">
                <a:latin typeface="+mn-ea"/>
                <a:cs typeface="Times New Roman" panose="02020603050405020304" pitchFamily="18" charset="0"/>
              </a:rPr>
              <a:t>、</a:t>
            </a:r>
            <a:r>
              <a:rPr lang="ja-JP" altLang="ja-JP" sz="3500" kern="100" dirty="0">
                <a:latin typeface="+mn-ea"/>
                <a:cs typeface="Times New Roman" panose="02020603050405020304" pitchFamily="18" charset="0"/>
              </a:rPr>
              <a:t>その時代に固有な人間性（</a:t>
            </a:r>
            <a:r>
              <a:rPr lang="en-US" altLang="ja-JP" sz="3500" kern="100" dirty="0">
                <a:latin typeface="+mn-ea"/>
                <a:cs typeface="Times New Roman" panose="02020603050405020304" pitchFamily="18" charset="0"/>
              </a:rPr>
              <a:t>character</a:t>
            </a:r>
            <a:r>
              <a:rPr lang="ja-JP" altLang="ja-JP" sz="3500" kern="100" dirty="0">
                <a:latin typeface="+mn-ea"/>
                <a:cs typeface="Times New Roman" panose="02020603050405020304" pitchFamily="18" charset="0"/>
              </a:rPr>
              <a:t>）とその諸々の潜在能力（</a:t>
            </a:r>
            <a:r>
              <a:rPr lang="en-US" altLang="ja-JP" sz="3500" kern="100" dirty="0">
                <a:latin typeface="+mn-ea"/>
                <a:cs typeface="Times New Roman" panose="02020603050405020304" pitchFamily="18" charset="0"/>
              </a:rPr>
              <a:t>capacities</a:t>
            </a:r>
            <a:r>
              <a:rPr lang="ja-JP" altLang="ja-JP" sz="3500" kern="100" dirty="0">
                <a:latin typeface="+mn-ea"/>
                <a:cs typeface="Times New Roman" panose="02020603050405020304" pitchFamily="18" charset="0"/>
              </a:rPr>
              <a:t>）に応じて</a:t>
            </a:r>
            <a:r>
              <a:rPr lang="en-US" altLang="ja-JP" sz="3500" kern="100" dirty="0">
                <a:latin typeface="+mn-ea"/>
                <a:cs typeface="Times New Roman" panose="02020603050405020304" pitchFamily="18" charset="0"/>
              </a:rPr>
              <a:t>human existence</a:t>
            </a:r>
            <a:r>
              <a:rPr lang="ja-JP" altLang="ja-JP" sz="3500" kern="100" dirty="0">
                <a:latin typeface="+mn-ea"/>
                <a:cs typeface="Times New Roman" panose="02020603050405020304" pitchFamily="18" charset="0"/>
              </a:rPr>
              <a:t>（人間の地上世界存在）をどこまで十全に展開せしめられたのか、即ち、</a:t>
            </a:r>
            <a:r>
              <a:rPr lang="en-US" altLang="ja-JP" sz="3500" kern="100" dirty="0">
                <a:latin typeface="+mn-ea"/>
                <a:cs typeface="Times New Roman" panose="02020603050405020304" pitchFamily="18" charset="0"/>
              </a:rPr>
              <a:t>human existence</a:t>
            </a:r>
            <a:r>
              <a:rPr lang="ja-JP" altLang="ja-JP" sz="3500" kern="100" dirty="0">
                <a:latin typeface="+mn-ea"/>
                <a:cs typeface="Times New Roman" panose="02020603050405020304" pitchFamily="18" charset="0"/>
              </a:rPr>
              <a:t>の真の意味をどこまで実現するに至ったか、という程度を問うことにあります。」</a:t>
            </a:r>
          </a:p>
          <a:p>
            <a:pPr marL="0" indent="0" algn="just">
              <a:lnSpc>
                <a:spcPct val="120000"/>
              </a:lnSpc>
              <a:spcAft>
                <a:spcPts val="0"/>
              </a:spcAft>
              <a:buNone/>
            </a:pPr>
            <a:r>
              <a:rPr lang="en-US" altLang="ja-JP" sz="3500" kern="100" dirty="0">
                <a:latin typeface="+mn-ea"/>
                <a:cs typeface="Times New Roman" panose="02020603050405020304" pitchFamily="18" charset="0"/>
              </a:rPr>
              <a:t>2</a:t>
            </a:r>
            <a:r>
              <a:rPr lang="ja-JP" altLang="en-US" sz="3500" kern="100" dirty="0" err="1">
                <a:latin typeface="+mn-ea"/>
                <a:cs typeface="Times New Roman" panose="02020603050405020304" pitchFamily="18" charset="0"/>
              </a:rPr>
              <a:t>．</a:t>
            </a:r>
            <a:r>
              <a:rPr lang="ja-JP" altLang="en-US" sz="3500" kern="100" dirty="0">
                <a:latin typeface="+mn-ea"/>
                <a:cs typeface="Times New Roman" panose="02020603050405020304" pitchFamily="18" charset="0"/>
              </a:rPr>
              <a:t> </a:t>
            </a:r>
            <a:r>
              <a:rPr lang="en-US" altLang="ja-JP" sz="3500" i="1" kern="100" dirty="0">
                <a:latin typeface="+mn-ea"/>
                <a:cs typeface="Times New Roman" panose="02020603050405020304" pitchFamily="18" charset="0"/>
              </a:rPr>
              <a:t>Unity prevails over conflict</a:t>
            </a:r>
            <a:endParaRPr lang="ja-JP" altLang="ja-JP" sz="3500" kern="100" dirty="0">
              <a:latin typeface="+mn-ea"/>
              <a:cs typeface="Times New Roman" panose="02020603050405020304" pitchFamily="18" charset="0"/>
            </a:endParaRPr>
          </a:p>
          <a:p>
            <a:pPr marL="0" indent="0" algn="just">
              <a:lnSpc>
                <a:spcPct val="120000"/>
              </a:lnSpc>
              <a:spcAft>
                <a:spcPts val="0"/>
              </a:spcAft>
              <a:buNone/>
            </a:pPr>
            <a:r>
              <a:rPr lang="en-US" altLang="ja-JP" sz="3500" kern="100" dirty="0">
                <a:latin typeface="+mn-ea"/>
                <a:cs typeface="Times New Roman" panose="02020603050405020304" pitchFamily="18" charset="0"/>
              </a:rPr>
              <a:t>226.</a:t>
            </a:r>
            <a:r>
              <a:rPr lang="ja-JP" altLang="ja-JP" sz="3500" kern="100" dirty="0">
                <a:latin typeface="+mn-ea"/>
                <a:cs typeface="Times New Roman" panose="02020603050405020304" pitchFamily="18" charset="0"/>
              </a:rPr>
              <a:t>　</a:t>
            </a:r>
            <a:r>
              <a:rPr lang="en-US" altLang="ja-JP" sz="3500" kern="100" dirty="0">
                <a:latin typeface="+mn-ea"/>
                <a:cs typeface="Times New Roman" panose="02020603050405020304" pitchFamily="18" charset="0"/>
              </a:rPr>
              <a:t>conflict</a:t>
            </a:r>
            <a:r>
              <a:rPr lang="ja-JP" altLang="ja-JP" sz="3500" kern="100" dirty="0">
                <a:latin typeface="+mn-ea"/>
                <a:cs typeface="Times New Roman" panose="02020603050405020304" pitchFamily="18" charset="0"/>
              </a:rPr>
              <a:t>を無視することは出来ませんし見て見ぬふりをすることもできません。直視しなければなりません。しかし、それに囚われたままでいるならば、物事を見通す力を失い、地平を制限してしまい、</a:t>
            </a:r>
            <a:r>
              <a:rPr lang="en-US" altLang="ja-JP" sz="3500" kern="100" dirty="0">
                <a:latin typeface="+mn-ea"/>
                <a:cs typeface="Times New Roman" panose="02020603050405020304" pitchFamily="18" charset="0"/>
              </a:rPr>
              <a:t>reality</a:t>
            </a:r>
            <a:r>
              <a:rPr lang="ja-JP" altLang="ja-JP" sz="3500" kern="100" dirty="0">
                <a:latin typeface="+mn-ea"/>
                <a:cs typeface="Times New Roman" panose="02020603050405020304" pitchFamily="18" charset="0"/>
              </a:rPr>
              <a:t>が断片化されたままになります。</a:t>
            </a:r>
            <a:r>
              <a:rPr lang="en-US" altLang="ja-JP" sz="3500" kern="100" dirty="0">
                <a:latin typeface="+mn-ea"/>
                <a:cs typeface="Times New Roman" panose="02020603050405020304" pitchFamily="18" charset="0"/>
              </a:rPr>
              <a:t>conflict</a:t>
            </a:r>
            <a:r>
              <a:rPr lang="ja-JP" altLang="ja-JP" sz="3500" kern="100" dirty="0">
                <a:latin typeface="+mn-ea"/>
                <a:cs typeface="Times New Roman" panose="02020603050405020304" pitchFamily="18" charset="0"/>
              </a:rPr>
              <a:t>の局面に留まるならば、</a:t>
            </a:r>
            <a:r>
              <a:rPr lang="en-US" altLang="ja-JP" sz="3500" kern="100" dirty="0">
                <a:latin typeface="+mn-ea"/>
                <a:cs typeface="Times New Roman" panose="02020603050405020304" pitchFamily="18" charset="0"/>
              </a:rPr>
              <a:t>reality</a:t>
            </a:r>
            <a:r>
              <a:rPr lang="ja-JP" altLang="en-US" sz="3500" kern="100" dirty="0">
                <a:latin typeface="+mn-ea"/>
                <a:cs typeface="Times New Roman" panose="02020603050405020304" pitchFamily="18" charset="0"/>
              </a:rPr>
              <a:t>の</a:t>
            </a:r>
            <a:r>
              <a:rPr lang="ja-JP" altLang="en-US" sz="3600" kern="100" dirty="0">
                <a:latin typeface="+mn-ea"/>
                <a:cs typeface="Times New Roman" panose="02020603050405020304" pitchFamily="18" charset="0"/>
              </a:rPr>
              <a:t>深遠な</a:t>
            </a:r>
            <a:r>
              <a:rPr lang="en-US" altLang="ja-JP" sz="3600" kern="100" dirty="0">
                <a:latin typeface="+mn-ea"/>
                <a:cs typeface="Times New Roman" panose="02020603050405020304" pitchFamily="18" charset="0"/>
              </a:rPr>
              <a:t>unity</a:t>
            </a:r>
            <a:r>
              <a:rPr lang="ja-JP" altLang="en-US" sz="3600" kern="100" dirty="0">
                <a:latin typeface="+mn-ea"/>
                <a:cs typeface="Times New Roman" panose="02020603050405020304" pitchFamily="18" charset="0"/>
              </a:rPr>
              <a:t>に関して私達が持つ感覚が、</a:t>
            </a:r>
            <a:r>
              <a:rPr lang="ja-JP" altLang="ja-JP" sz="3600" kern="100" dirty="0">
                <a:latin typeface="+mn-ea"/>
                <a:cs typeface="Times New Roman" panose="02020603050405020304" pitchFamily="18" charset="0"/>
              </a:rPr>
              <a:t>失</a:t>
            </a:r>
            <a:r>
              <a:rPr lang="ja-JP" altLang="en-US" sz="3600" kern="100" dirty="0">
                <a:latin typeface="+mn-ea"/>
                <a:cs typeface="Times New Roman" panose="02020603050405020304" pitchFamily="18" charset="0"/>
              </a:rPr>
              <a:t>われてし</a:t>
            </a:r>
            <a:r>
              <a:rPr lang="ja-JP" altLang="ja-JP" sz="3600" kern="100" dirty="0">
                <a:latin typeface="+mn-ea"/>
                <a:cs typeface="Times New Roman" panose="02020603050405020304" pitchFamily="18" charset="0"/>
              </a:rPr>
              <a:t>まいます</a:t>
            </a:r>
            <a:r>
              <a:rPr lang="ja-JP" altLang="ja-JP" sz="3500" kern="100" dirty="0">
                <a:latin typeface="+mn-ea"/>
                <a:cs typeface="Times New Roman" panose="02020603050405020304" pitchFamily="18" charset="0"/>
              </a:rPr>
              <a:t>。</a:t>
            </a:r>
          </a:p>
        </p:txBody>
      </p:sp>
      <p:sp>
        <p:nvSpPr>
          <p:cNvPr id="7" name="コンテンツ プレースホルダー 6">
            <a:extLst>
              <a:ext uri="{FF2B5EF4-FFF2-40B4-BE49-F238E27FC236}">
                <a16:creationId xmlns:a16="http://schemas.microsoft.com/office/drawing/2014/main" id="{CBEAC20D-523A-437F-9B3D-3BC023436B41}"/>
              </a:ext>
            </a:extLst>
          </p:cNvPr>
          <p:cNvSpPr>
            <a:spLocks noGrp="1"/>
          </p:cNvSpPr>
          <p:nvPr>
            <p:ph sz="half" idx="2"/>
          </p:nvPr>
        </p:nvSpPr>
        <p:spPr>
          <a:xfrm>
            <a:off x="4206240" y="495053"/>
            <a:ext cx="4937760" cy="7003027"/>
          </a:xfrm>
        </p:spPr>
        <p:txBody>
          <a:bodyPr>
            <a:normAutofit fontScale="40000" lnSpcReduction="20000"/>
          </a:bodyPr>
          <a:lstStyle/>
          <a:p>
            <a:pPr marL="0" indent="0">
              <a:lnSpc>
                <a:spcPct val="120000"/>
              </a:lnSpc>
              <a:buNone/>
            </a:pPr>
            <a:r>
              <a:rPr lang="en-US" altLang="ja-JP" sz="3500" dirty="0"/>
              <a:t>3</a:t>
            </a:r>
            <a:r>
              <a:rPr lang="ja-JP" altLang="en-US" sz="3500" dirty="0" err="1"/>
              <a:t>．</a:t>
            </a:r>
            <a:r>
              <a:rPr lang="ja-JP" altLang="en-US" sz="3500" dirty="0"/>
              <a:t> </a:t>
            </a:r>
            <a:r>
              <a:rPr lang="en-US" altLang="ja-JP" sz="3500" i="1" dirty="0"/>
              <a:t>Realities are more important than ideas</a:t>
            </a:r>
            <a:endParaRPr lang="ja-JP" altLang="ja-JP" sz="3500" dirty="0"/>
          </a:p>
          <a:p>
            <a:pPr marL="0" indent="0" algn="just">
              <a:lnSpc>
                <a:spcPct val="120000"/>
              </a:lnSpc>
              <a:buNone/>
            </a:pPr>
            <a:r>
              <a:rPr lang="en-US" altLang="ja-JP" sz="3500" dirty="0"/>
              <a:t>231.</a:t>
            </a:r>
            <a:r>
              <a:rPr lang="ja-JP" altLang="ja-JP" sz="3500" dirty="0"/>
              <a:t>　</a:t>
            </a:r>
            <a:r>
              <a:rPr lang="en-US" altLang="ja-JP" sz="3500" dirty="0"/>
              <a:t>ideas</a:t>
            </a:r>
            <a:r>
              <a:rPr lang="ja-JP" altLang="ja-JP" sz="3500" dirty="0"/>
              <a:t>と</a:t>
            </a:r>
            <a:r>
              <a:rPr lang="en-US" altLang="ja-JP" sz="3500" dirty="0"/>
              <a:t>realities</a:t>
            </a:r>
            <a:r>
              <a:rPr lang="ja-JP" altLang="ja-JP" sz="3500" dirty="0"/>
              <a:t>の間にも常に緊張が存在します。</a:t>
            </a:r>
            <a:r>
              <a:rPr lang="en-US" altLang="ja-JP" sz="3500" dirty="0"/>
              <a:t>realities</a:t>
            </a:r>
            <a:r>
              <a:rPr lang="ja-JP" altLang="ja-JP" sz="3500" dirty="0"/>
              <a:t>はただ単純に存在するものですが、</a:t>
            </a:r>
            <a:r>
              <a:rPr lang="en-US" altLang="ja-JP" sz="3500" dirty="0"/>
              <a:t>ideas</a:t>
            </a:r>
            <a:r>
              <a:rPr lang="ja-JP" altLang="ja-JP" sz="3500" dirty="0"/>
              <a:t>は人間が練り上げるものだからです。両者間に常に対話が保たれ</a:t>
            </a:r>
            <a:r>
              <a:rPr lang="en-US" altLang="ja-JP" sz="3500" dirty="0"/>
              <a:t>ideas</a:t>
            </a:r>
            <a:r>
              <a:rPr lang="ja-JP" altLang="ja-JP" sz="3500" dirty="0"/>
              <a:t>が</a:t>
            </a:r>
            <a:r>
              <a:rPr lang="en-US" altLang="ja-JP" sz="3500" dirty="0"/>
              <a:t>realities</a:t>
            </a:r>
            <a:r>
              <a:rPr lang="ja-JP" altLang="en-US" sz="3500" dirty="0"/>
              <a:t>から離反することのないように</a:t>
            </a:r>
            <a:r>
              <a:rPr lang="ja-JP" altLang="ja-JP" sz="3500" dirty="0"/>
              <a:t>しな</a:t>
            </a:r>
            <a:r>
              <a:rPr lang="ja-JP" altLang="en-US" sz="3500" dirty="0"/>
              <a:t>け</a:t>
            </a:r>
            <a:r>
              <a:rPr lang="ja-JP" altLang="ja-JP" sz="3500" dirty="0"/>
              <a:t>ればなりません。言葉のみの世界、イメージのみの世界、修辞のみの世界に生きるのは危険なことです。ここから第三の原理が立ち現れます。</a:t>
            </a:r>
            <a:r>
              <a:rPr lang="en-US" altLang="ja-JP" sz="3500" dirty="0"/>
              <a:t>realities are greater than ideas. </a:t>
            </a:r>
            <a:r>
              <a:rPr lang="ja-JP" altLang="ja-JP" sz="3500" dirty="0"/>
              <a:t>この原理は、</a:t>
            </a:r>
            <a:r>
              <a:rPr lang="en-US" altLang="ja-JP" sz="3500" dirty="0"/>
              <a:t>realities</a:t>
            </a:r>
            <a:r>
              <a:rPr lang="ja-JP" altLang="ja-JP" sz="3500" dirty="0"/>
              <a:t>を覆ってしまう種々の仮面を拒絶するよう要請します。天使が如き純粋主義、相対主義による専制支配、空虚な巧言、</a:t>
            </a:r>
            <a:r>
              <a:rPr lang="en-US" altLang="ja-JP" sz="3500" dirty="0"/>
              <a:t>real</a:t>
            </a:r>
            <a:r>
              <a:rPr lang="ja-JP" altLang="ja-JP" sz="3500" dirty="0"/>
              <a:t>というより</a:t>
            </a:r>
            <a:r>
              <a:rPr lang="en-US" altLang="ja-JP" sz="3500" dirty="0"/>
              <a:t>ideal</a:t>
            </a:r>
            <a:r>
              <a:rPr lang="ja-JP" altLang="ja-JP" sz="3500" dirty="0"/>
              <a:t>な目標、歴史に立脚しない原理主義、優しさを欠く倫理体系、智慧を欠く知的論壇などです。</a:t>
            </a:r>
          </a:p>
          <a:p>
            <a:pPr marL="0" indent="0">
              <a:lnSpc>
                <a:spcPct val="120000"/>
              </a:lnSpc>
              <a:buNone/>
            </a:pPr>
            <a:r>
              <a:rPr lang="ja-JP" altLang="ja-JP" sz="3500" dirty="0"/>
              <a:t>４．</a:t>
            </a:r>
            <a:r>
              <a:rPr lang="en-US" altLang="ja-JP" sz="3500" i="1" dirty="0"/>
              <a:t>The whole is greater than the part</a:t>
            </a:r>
            <a:endParaRPr lang="ja-JP" altLang="ja-JP" sz="3500" dirty="0"/>
          </a:p>
          <a:p>
            <a:pPr marL="0" indent="0" algn="just">
              <a:lnSpc>
                <a:spcPct val="120000"/>
              </a:lnSpc>
              <a:buNone/>
            </a:pPr>
            <a:r>
              <a:rPr lang="en-US" altLang="ja-JP" sz="3500" dirty="0"/>
              <a:t>235.</a:t>
            </a:r>
            <a:r>
              <a:rPr lang="ja-JP" altLang="ja-JP" sz="3500" dirty="0"/>
              <a:t>　完全全体は部分を超え、部分の総和をも超えるものです。ですから、限定された個々の疑問にあまり拘泥してはいけません。私達全体の益となる、より大きな善が見えるように常に地平を拡げねばなりません。ただ、何かから逃れたり、何かを根絶やしにすることなく地平を拡げねばなりません。即ち、神の賜物である私達の故郷の肥沃な土壌と歴史にシッカリと根を張る必要があります。近隣の小さい範囲で自分を活かすときも、大きい視野を持ちましょう。</a:t>
            </a:r>
            <a:r>
              <a:rPr lang="ja-JP" altLang="en-US" sz="3500" dirty="0"/>
              <a:t>また</a:t>
            </a:r>
            <a:r>
              <a:rPr lang="ja-JP" altLang="ja-JP" sz="3500" dirty="0"/>
              <a:t>、或る一つの共同体において全身全霊で生涯を送る</a:t>
            </a:r>
            <a:r>
              <a:rPr lang="en-US" altLang="ja-JP" sz="3500" dirty="0"/>
              <a:t>people</a:t>
            </a:r>
            <a:r>
              <a:rPr lang="ja-JP" altLang="ja-JP" sz="3500" dirty="0"/>
              <a:t>も、自らの</a:t>
            </a:r>
            <a:r>
              <a:rPr lang="en-US" altLang="ja-JP" sz="3500" dirty="0"/>
              <a:t>identity</a:t>
            </a:r>
            <a:r>
              <a:rPr lang="ja-JP" altLang="ja-JP" sz="3500" dirty="0"/>
              <a:t>を隠す必要も自分の個性を失う必要もありません。むしろこの時私達は</a:t>
            </a:r>
            <a:r>
              <a:rPr lang="en-US" altLang="ja-JP" sz="3500" dirty="0"/>
              <a:t>personal growth</a:t>
            </a:r>
            <a:r>
              <a:rPr lang="ja-JP" altLang="ja-JP" sz="3500" dirty="0"/>
              <a:t>のための新たな血脈を受けるのです。グローバルなことは息が詰まると必ずしも言えませんし、個別的なことは不毛だと必ずしも言えません。</a:t>
            </a:r>
          </a:p>
          <a:p>
            <a:endParaRPr kumimoji="1" lang="ja-JP" altLang="en-US" dirty="0"/>
          </a:p>
        </p:txBody>
      </p:sp>
      <p:sp>
        <p:nvSpPr>
          <p:cNvPr id="4" name="スライド番号プレースホルダー 3">
            <a:extLst>
              <a:ext uri="{FF2B5EF4-FFF2-40B4-BE49-F238E27FC236}">
                <a16:creationId xmlns:a16="http://schemas.microsoft.com/office/drawing/2014/main" id="{D80F198F-2B2F-40DE-8FC1-DF844335C17B}"/>
              </a:ext>
            </a:extLst>
          </p:cNvPr>
          <p:cNvSpPr>
            <a:spLocks noGrp="1"/>
          </p:cNvSpPr>
          <p:nvPr>
            <p:ph type="sldNum" sz="quarter" idx="12"/>
          </p:nvPr>
        </p:nvSpPr>
        <p:spPr/>
        <p:txBody>
          <a:bodyPr/>
          <a:lstStyle/>
          <a:p>
            <a:fld id="{C2DFA952-CABB-4C42-8D8E-EFB0BB8A3951}" type="slidenum">
              <a:rPr lang="ja-JP" altLang="en-US" smtClean="0"/>
              <a:pPr/>
              <a:t>14</a:t>
            </a:fld>
            <a:endParaRPr lang="ja-JP" altLang="en-US" dirty="0"/>
          </a:p>
        </p:txBody>
      </p:sp>
    </p:spTree>
    <p:extLst>
      <p:ext uri="{BB962C8B-B14F-4D97-AF65-F5344CB8AC3E}">
        <p14:creationId xmlns:p14="http://schemas.microsoft.com/office/powerpoint/2010/main" val="343494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D4B02-B0CB-47CD-B5C3-FFB07F8BB34A}"/>
              </a:ext>
            </a:extLst>
          </p:cNvPr>
          <p:cNvSpPr>
            <a:spLocks noGrp="1"/>
          </p:cNvSpPr>
          <p:nvPr>
            <p:ph type="title"/>
          </p:nvPr>
        </p:nvSpPr>
        <p:spPr>
          <a:xfrm>
            <a:off x="137314" y="379111"/>
            <a:ext cx="8927024" cy="533108"/>
          </a:xfrm>
          <a:ln w="28575">
            <a:solidFill>
              <a:schemeClr val="tx1"/>
            </a:solidFill>
          </a:ln>
        </p:spPr>
        <p:txBody>
          <a:bodyPr>
            <a:normAutofit fontScale="90000"/>
          </a:bodyPr>
          <a:lstStyle/>
          <a:p>
            <a:pPr algn="ctr"/>
            <a:r>
              <a:rPr kumimoji="1" lang="ja-JP" altLang="en-US" sz="3200" dirty="0"/>
              <a:t>超越的次元⇒不可約性⇒</a:t>
            </a:r>
            <a:r>
              <a:rPr kumimoji="1" lang="en-US" altLang="ja-JP" sz="3200" dirty="0"/>
              <a:t>capability</a:t>
            </a:r>
            <a:r>
              <a:rPr kumimoji="1" lang="ja-JP" altLang="en-US" sz="3200" dirty="0"/>
              <a:t>⇒</a:t>
            </a:r>
            <a:r>
              <a:rPr kumimoji="1" lang="en-US" altLang="ja-JP" sz="3200" dirty="0"/>
              <a:t>freedom</a:t>
            </a:r>
            <a:r>
              <a:rPr kumimoji="1" lang="ja-JP" altLang="en-US" sz="3200" dirty="0"/>
              <a:t>⇒共通善</a:t>
            </a:r>
          </a:p>
        </p:txBody>
      </p:sp>
      <p:sp>
        <p:nvSpPr>
          <p:cNvPr id="5" name="スライド番号プレースホルダー 4">
            <a:extLst>
              <a:ext uri="{FF2B5EF4-FFF2-40B4-BE49-F238E27FC236}">
                <a16:creationId xmlns:a16="http://schemas.microsoft.com/office/drawing/2014/main" id="{656BD11D-0766-40F6-A834-CAB03823E431}"/>
              </a:ext>
            </a:extLst>
          </p:cNvPr>
          <p:cNvSpPr>
            <a:spLocks noGrp="1"/>
          </p:cNvSpPr>
          <p:nvPr>
            <p:ph type="sldNum" sz="quarter" idx="12"/>
          </p:nvPr>
        </p:nvSpPr>
        <p:spPr>
          <a:xfrm>
            <a:off x="7086600" y="1"/>
            <a:ext cx="2057400" cy="365125"/>
          </a:xfrm>
        </p:spPr>
        <p:txBody>
          <a:bodyPr/>
          <a:lstStyle/>
          <a:p>
            <a:fld id="{C2DFA952-CABB-4C42-8D8E-EFB0BB8A3951}" type="slidenum">
              <a:rPr lang="ja-JP" altLang="en-US" sz="2000" smtClean="0"/>
              <a:pPr/>
              <a:t>2</a:t>
            </a:fld>
            <a:endParaRPr lang="ja-JP" altLang="en-US" sz="2000" dirty="0"/>
          </a:p>
        </p:txBody>
      </p:sp>
      <p:sp>
        <p:nvSpPr>
          <p:cNvPr id="4" name="テキスト ボックス 3">
            <a:extLst>
              <a:ext uri="{FF2B5EF4-FFF2-40B4-BE49-F238E27FC236}">
                <a16:creationId xmlns:a16="http://schemas.microsoft.com/office/drawing/2014/main" id="{9263FBF0-5D5A-4397-8D7E-A096A6B6C4C9}"/>
              </a:ext>
            </a:extLst>
          </p:cNvPr>
          <p:cNvSpPr txBox="1"/>
          <p:nvPr/>
        </p:nvSpPr>
        <p:spPr>
          <a:xfrm>
            <a:off x="14413" y="704577"/>
            <a:ext cx="9144000" cy="5078313"/>
          </a:xfrm>
          <a:prstGeom prst="rect">
            <a:avLst/>
          </a:prstGeom>
          <a:noFill/>
          <a:ln>
            <a:noFill/>
          </a:ln>
        </p:spPr>
        <p:txBody>
          <a:bodyPr wrap="square" rtlCol="0">
            <a:spAutoFit/>
          </a:bodyPr>
          <a:lstStyle/>
          <a:p>
            <a:endParaRPr lang="en-US" altLang="ja-JP" sz="1200" dirty="0">
              <a:hlinkClick r:id="rId3"/>
            </a:endParaRPr>
          </a:p>
          <a:p>
            <a:endParaRPr lang="en-US" altLang="ja-JP" sz="1200" dirty="0">
              <a:hlinkClick r:id="rId3"/>
            </a:endParaRPr>
          </a:p>
          <a:p>
            <a:r>
              <a:rPr lang="en-US" altLang="ja-JP" sz="2900" b="1" dirty="0">
                <a:solidFill>
                  <a:prstClr val="black"/>
                </a:solidFill>
                <a:latin typeface="游ゴシック Light" panose="020F0302020204030204"/>
                <a:ea typeface="游ゴシック Light" panose="020B0300000000000000" pitchFamily="50" charset="-128"/>
                <a:cs typeface="+mj-cs"/>
              </a:rPr>
              <a:t>1) </a:t>
            </a:r>
            <a:r>
              <a:rPr lang="ja-JP" altLang="en-US" sz="2900" b="1" dirty="0">
                <a:solidFill>
                  <a:prstClr val="black"/>
                </a:solidFill>
                <a:latin typeface="游ゴシック Light" panose="020F0302020204030204"/>
                <a:ea typeface="游ゴシック Light" panose="020B0300000000000000" pitchFamily="50" charset="-128"/>
                <a:cs typeface="+mj-cs"/>
              </a:rPr>
              <a:t>超越的次元⇒不可約性</a:t>
            </a:r>
            <a:endParaRPr lang="en-US" altLang="ja-JP" sz="1200" b="1" dirty="0">
              <a:hlinkClick r:id="rId3"/>
            </a:endParaRPr>
          </a:p>
          <a:p>
            <a:r>
              <a:rPr lang="en-US" altLang="ja-JP" sz="1200" dirty="0">
                <a:hlinkClick r:id="rId3"/>
              </a:rPr>
              <a:t>ADDRESS OF THE HOLY FATHER</a:t>
            </a:r>
            <a:r>
              <a:rPr lang="en-US" altLang="ja-JP" sz="1200" dirty="0"/>
              <a:t>,</a:t>
            </a:r>
            <a:r>
              <a:rPr lang="ja-JP" altLang="en-US" sz="1200" dirty="0"/>
              <a:t> </a:t>
            </a:r>
            <a:r>
              <a:rPr lang="en-US" altLang="ja-JP" sz="1200" dirty="0"/>
              <a:t>Independence Mall, Philadelphia,</a:t>
            </a:r>
            <a:r>
              <a:rPr lang="ja-JP" altLang="en-US" sz="1200" dirty="0"/>
              <a:t> </a:t>
            </a:r>
            <a:r>
              <a:rPr lang="en-US" altLang="ja-JP" sz="1200" dirty="0"/>
              <a:t>26 Sep. 2015</a:t>
            </a:r>
          </a:p>
          <a:p>
            <a:r>
              <a:rPr lang="ja-JP" altLang="en-US" sz="2000" dirty="0"/>
              <a:t>人間の地上世界存在には</a:t>
            </a:r>
            <a:r>
              <a:rPr lang="ja-JP" altLang="en-US" sz="2000" u="sng" dirty="0"/>
              <a:t>超越的次元</a:t>
            </a:r>
            <a:r>
              <a:rPr lang="ja-JP" altLang="en-US" sz="2000" dirty="0"/>
              <a:t>がある。私達は</a:t>
            </a:r>
            <a:r>
              <a:rPr lang="en-US" altLang="ja-JP" sz="2000" u="sng" dirty="0"/>
              <a:t>irreducible freedom</a:t>
            </a:r>
            <a:r>
              <a:rPr lang="ja-JP" altLang="en-US" sz="2000" dirty="0"/>
              <a:t>を持つ。</a:t>
            </a:r>
            <a:endParaRPr lang="en-US" altLang="ja-JP" sz="2000" dirty="0"/>
          </a:p>
          <a:p>
            <a:r>
              <a:rPr lang="en-US" altLang="ja-JP" sz="1100" dirty="0">
                <a:hlinkClick r:id="rId3"/>
              </a:rPr>
              <a:t>the transcendent dimension of human existence and our irreducible freedom</a:t>
            </a:r>
            <a:endParaRPr lang="en-US" altLang="ja-JP" sz="1100" dirty="0">
              <a:hlinkClick r:id="rId4"/>
            </a:endParaRPr>
          </a:p>
          <a:p>
            <a:endParaRPr lang="en-US" altLang="ja-JP" i="1" dirty="0">
              <a:hlinkClick r:id="rId4"/>
            </a:endParaRPr>
          </a:p>
          <a:p>
            <a:endParaRPr lang="en-US" altLang="ja-JP" i="1" dirty="0">
              <a:hlinkClick r:id="rId4"/>
            </a:endParaRPr>
          </a:p>
          <a:p>
            <a:r>
              <a:rPr lang="en-US" altLang="ja-JP" sz="2900" b="1" dirty="0">
                <a:solidFill>
                  <a:prstClr val="black"/>
                </a:solidFill>
                <a:latin typeface="游ゴシック Light" panose="020F0302020204030204"/>
                <a:ea typeface="游ゴシック Light" panose="020B0300000000000000" pitchFamily="50" charset="-128"/>
                <a:cs typeface="+mj-cs"/>
              </a:rPr>
              <a:t>2)</a:t>
            </a:r>
            <a:r>
              <a:rPr lang="ja-JP" altLang="en-US" sz="2900" b="1" dirty="0">
                <a:solidFill>
                  <a:prstClr val="black"/>
                </a:solidFill>
                <a:latin typeface="游ゴシック Light" panose="020F0302020204030204"/>
                <a:ea typeface="游ゴシック Light" panose="020B0300000000000000" pitchFamily="50" charset="-128"/>
                <a:cs typeface="+mj-cs"/>
              </a:rPr>
              <a:t> </a:t>
            </a:r>
            <a:r>
              <a:rPr lang="en-US" altLang="ja-JP" sz="2900" b="1" dirty="0">
                <a:solidFill>
                  <a:prstClr val="black"/>
                </a:solidFill>
                <a:latin typeface="游ゴシック Light" panose="020F0302020204030204"/>
                <a:ea typeface="游ゴシック Light" panose="020B0300000000000000" pitchFamily="50" charset="-128"/>
                <a:cs typeface="+mj-cs"/>
              </a:rPr>
              <a:t>capability</a:t>
            </a:r>
            <a:r>
              <a:rPr lang="ja-JP" altLang="en-US" sz="2900" b="1" dirty="0">
                <a:solidFill>
                  <a:prstClr val="black"/>
                </a:solidFill>
                <a:latin typeface="游ゴシック Light" panose="020F0302020204030204"/>
                <a:ea typeface="游ゴシック Light" panose="020B0300000000000000" pitchFamily="50" charset="-128"/>
                <a:cs typeface="+mj-cs"/>
              </a:rPr>
              <a:t>⇒</a:t>
            </a:r>
            <a:r>
              <a:rPr lang="en-US" altLang="ja-JP" sz="2900" b="1" dirty="0">
                <a:solidFill>
                  <a:prstClr val="black"/>
                </a:solidFill>
                <a:latin typeface="游ゴシック Light" panose="020F0302020204030204"/>
                <a:ea typeface="游ゴシック Light" panose="020B0300000000000000" pitchFamily="50" charset="-128"/>
                <a:cs typeface="+mj-cs"/>
              </a:rPr>
              <a:t>freedom</a:t>
            </a:r>
            <a:r>
              <a:rPr lang="ja-JP" altLang="en-US" sz="2900" b="1" dirty="0">
                <a:solidFill>
                  <a:prstClr val="black"/>
                </a:solidFill>
                <a:latin typeface="游ゴシック Light" panose="020F0302020204030204"/>
                <a:ea typeface="游ゴシック Light" panose="020B0300000000000000" pitchFamily="50" charset="-128"/>
                <a:cs typeface="+mj-cs"/>
              </a:rPr>
              <a:t>⇒共通善</a:t>
            </a:r>
            <a:endParaRPr lang="en-US" altLang="ja-JP" b="1" i="1" dirty="0">
              <a:hlinkClick r:id="rId4"/>
            </a:endParaRPr>
          </a:p>
          <a:p>
            <a:r>
              <a:rPr lang="en-US" altLang="ja-JP" sz="1200" i="1" dirty="0">
                <a:hlinkClick r:id="rId4"/>
              </a:rPr>
              <a:t>Laudato Si’ </a:t>
            </a:r>
            <a:r>
              <a:rPr lang="ja-JP" altLang="en-US" sz="1200" dirty="0"/>
              <a:t> </a:t>
            </a:r>
            <a:r>
              <a:rPr lang="en-US" altLang="ja-JP" sz="1200" dirty="0"/>
              <a:t>196</a:t>
            </a:r>
          </a:p>
          <a:p>
            <a:pPr algn="just"/>
            <a:r>
              <a:rPr lang="en-US" altLang="ja-JP" sz="2000" dirty="0"/>
              <a:t>subsidiarity</a:t>
            </a:r>
            <a:r>
              <a:rPr lang="ja-JP" altLang="en-US" sz="2000" dirty="0" err="1"/>
              <a:t>、</a:t>
            </a:r>
            <a:r>
              <a:rPr lang="ja-JP" altLang="en-US" sz="2000" dirty="0"/>
              <a:t>これは、社会の全レベルに現れる</a:t>
            </a:r>
            <a:r>
              <a:rPr lang="en-US" altLang="ja-JP" sz="2000" u="sng" dirty="0"/>
              <a:t>capabilities</a:t>
            </a:r>
            <a:r>
              <a:rPr lang="en-US" altLang="ja-JP" sz="2000" dirty="0"/>
              <a:t>(*)</a:t>
            </a:r>
            <a:r>
              <a:rPr lang="ja-JP" altLang="en-US" sz="2000" dirty="0"/>
              <a:t>を社会展開する</a:t>
            </a:r>
            <a:r>
              <a:rPr lang="en-US" altLang="ja-JP" sz="2000" dirty="0"/>
              <a:t>freedom</a:t>
            </a:r>
            <a:r>
              <a:rPr lang="ja-JP" altLang="en-US" sz="2000" dirty="0" err="1"/>
              <a:t>を応</a:t>
            </a:r>
            <a:r>
              <a:rPr lang="ja-JP" altLang="en-US" sz="2000" dirty="0"/>
              <a:t>諾する一方で、その様に大きな</a:t>
            </a:r>
            <a:r>
              <a:rPr lang="en-US" altLang="ja-JP" sz="2000" dirty="0"/>
              <a:t>power</a:t>
            </a:r>
            <a:r>
              <a:rPr lang="ja-JP" altLang="en-US" sz="2000" dirty="0"/>
              <a:t>を行使する者達に、</a:t>
            </a:r>
            <a:br>
              <a:rPr lang="en-US" altLang="ja-JP" sz="2000" dirty="0"/>
            </a:br>
            <a:r>
              <a:rPr lang="ja-JP" altLang="en-US" sz="2000" u="sng" dirty="0"/>
              <a:t>共通善に関し一段感度を高めた応答責任</a:t>
            </a:r>
            <a:r>
              <a:rPr lang="ja-JP" altLang="en-US" sz="2000" dirty="0"/>
              <a:t>を課すという原則。</a:t>
            </a:r>
            <a:endParaRPr lang="en-US" altLang="ja-JP" sz="2000" dirty="0"/>
          </a:p>
          <a:p>
            <a:pPr algn="just"/>
            <a:endParaRPr lang="en-US" altLang="ja-JP" dirty="0"/>
          </a:p>
          <a:p>
            <a:pPr algn="just"/>
            <a:endParaRPr lang="en-US" altLang="ja-JP" sz="1200" dirty="0"/>
          </a:p>
          <a:p>
            <a:pPr algn="just"/>
            <a:endParaRPr lang="en-US" altLang="ja-JP" sz="1200" dirty="0"/>
          </a:p>
          <a:p>
            <a:pPr algn="just"/>
            <a:r>
              <a:rPr lang="en-US" altLang="ja-JP" sz="1200" dirty="0"/>
              <a:t>capabilities(*):</a:t>
            </a:r>
            <a:r>
              <a:rPr lang="ja-JP" altLang="en-US" sz="1200" dirty="0"/>
              <a:t> カトリック社会思想では、人間または人間集団の能力を</a:t>
            </a:r>
            <a:r>
              <a:rPr lang="en-US" altLang="ja-JP" sz="1200" dirty="0"/>
              <a:t>capacity, capability, ability</a:t>
            </a:r>
            <a:r>
              <a:rPr lang="ja-JP" altLang="en-US" sz="1200" dirty="0"/>
              <a:t>の三つに分類する。意味は順に、潜在能力、</a:t>
            </a:r>
            <a:r>
              <a:rPr lang="ja-JP" altLang="en-US" sz="1200" u="sng" dirty="0"/>
              <a:t>或る人間または人間集団に特有に現れた能力</a:t>
            </a:r>
            <a:r>
              <a:rPr lang="ja-JP" altLang="en-US" sz="1200" dirty="0"/>
              <a:t>、一般化した能力であり法律（</a:t>
            </a:r>
            <a:r>
              <a:rPr lang="en-US" altLang="ja-JP" sz="1200" dirty="0"/>
              <a:t>Gesetz</a:t>
            </a:r>
            <a:r>
              <a:rPr lang="ja-JP" altLang="en-US" sz="1200" dirty="0"/>
              <a:t>）によって</a:t>
            </a:r>
            <a:r>
              <a:rPr lang="en-US" altLang="ja-JP" sz="1200" dirty="0"/>
              <a:t>legitimate</a:t>
            </a:r>
            <a:r>
              <a:rPr lang="ja-JP" altLang="en-US" sz="1200" dirty="0"/>
              <a:t>された能力。</a:t>
            </a:r>
            <a:endParaRPr lang="en-US" altLang="ja-JP" sz="1200" dirty="0"/>
          </a:p>
          <a:p>
            <a:pPr algn="just"/>
            <a:endParaRPr kumimoji="1" lang="en-US" altLang="ja-JP" sz="1200" dirty="0"/>
          </a:p>
          <a:p>
            <a:pPr algn="just"/>
            <a:r>
              <a:rPr lang="en-US" altLang="ja-JP" sz="1200" dirty="0"/>
              <a:t>capability</a:t>
            </a:r>
            <a:r>
              <a:rPr lang="ja-JP" altLang="en-US" sz="1200" dirty="0"/>
              <a:t>を社会展開する自由を</a:t>
            </a:r>
            <a:r>
              <a:rPr lang="en-US" altLang="ja-JP" sz="1200" b="1" dirty="0">
                <a:solidFill>
                  <a:srgbClr val="008000"/>
                </a:solidFill>
              </a:rPr>
              <a:t>freedom</a:t>
            </a:r>
            <a:r>
              <a:rPr kumimoji="1" lang="ja-JP" altLang="en-US" sz="1200" dirty="0"/>
              <a:t>と言い、</a:t>
            </a:r>
            <a:r>
              <a:rPr lang="en-US" altLang="ja-JP" sz="1200" dirty="0"/>
              <a:t>ability</a:t>
            </a:r>
            <a:r>
              <a:rPr lang="ja-JP" altLang="en-US" sz="1200" dirty="0"/>
              <a:t>を社会展開する自由を</a:t>
            </a:r>
            <a:r>
              <a:rPr lang="en-US" altLang="ja-JP" sz="1200" b="1" dirty="0">
                <a:solidFill>
                  <a:schemeClr val="accent1">
                    <a:lumMod val="75000"/>
                  </a:schemeClr>
                </a:solidFill>
              </a:rPr>
              <a:t>liberty</a:t>
            </a:r>
            <a:r>
              <a:rPr lang="ja-JP" altLang="en-US" sz="1200" dirty="0"/>
              <a:t>と言う。</a:t>
            </a:r>
            <a:endParaRPr kumimoji="1" lang="ja-JP" altLang="en-US" sz="1200" dirty="0"/>
          </a:p>
        </p:txBody>
      </p:sp>
      <p:pic>
        <p:nvPicPr>
          <p:cNvPr id="6" name="図 5">
            <a:extLst>
              <a:ext uri="{FF2B5EF4-FFF2-40B4-BE49-F238E27FC236}">
                <a16:creationId xmlns:a16="http://schemas.microsoft.com/office/drawing/2014/main" id="{195C99B9-251E-4455-B80A-C60E784B5AB9}"/>
              </a:ext>
            </a:extLst>
          </p:cNvPr>
          <p:cNvPicPr>
            <a:picLocks noChangeAspect="1"/>
          </p:cNvPicPr>
          <p:nvPr/>
        </p:nvPicPr>
        <p:blipFill>
          <a:blip r:embed="rId5"/>
          <a:stretch>
            <a:fillRect/>
          </a:stretch>
        </p:blipFill>
        <p:spPr>
          <a:xfrm>
            <a:off x="6016777" y="5189522"/>
            <a:ext cx="2698469" cy="1799879"/>
          </a:xfrm>
          <a:prstGeom prst="rect">
            <a:avLst/>
          </a:prstGeom>
        </p:spPr>
      </p:pic>
      <p:pic>
        <p:nvPicPr>
          <p:cNvPr id="7" name="図 6">
            <a:extLst>
              <a:ext uri="{FF2B5EF4-FFF2-40B4-BE49-F238E27FC236}">
                <a16:creationId xmlns:a16="http://schemas.microsoft.com/office/drawing/2014/main" id="{7862E1ED-0D5D-4292-AA14-33F957983DD2}"/>
              </a:ext>
            </a:extLst>
          </p:cNvPr>
          <p:cNvPicPr>
            <a:picLocks noChangeAspect="1"/>
          </p:cNvPicPr>
          <p:nvPr/>
        </p:nvPicPr>
        <p:blipFill>
          <a:blip r:embed="rId6"/>
          <a:stretch>
            <a:fillRect/>
          </a:stretch>
        </p:blipFill>
        <p:spPr>
          <a:xfrm>
            <a:off x="8253287" y="5501832"/>
            <a:ext cx="876300" cy="1200150"/>
          </a:xfrm>
          <a:prstGeom prst="rect">
            <a:avLst/>
          </a:prstGeom>
        </p:spPr>
      </p:pic>
      <p:sp>
        <p:nvSpPr>
          <p:cNvPr id="8" name="テキスト ボックス 7">
            <a:extLst>
              <a:ext uri="{FF2B5EF4-FFF2-40B4-BE49-F238E27FC236}">
                <a16:creationId xmlns:a16="http://schemas.microsoft.com/office/drawing/2014/main" id="{C1E07175-48B3-4EBD-8351-42731089BF38}"/>
              </a:ext>
            </a:extLst>
          </p:cNvPr>
          <p:cNvSpPr txBox="1"/>
          <p:nvPr/>
        </p:nvSpPr>
        <p:spPr>
          <a:xfrm>
            <a:off x="5968345" y="2028445"/>
            <a:ext cx="2236510" cy="246221"/>
          </a:xfrm>
          <a:prstGeom prst="rect">
            <a:avLst/>
          </a:prstGeom>
          <a:noFill/>
        </p:spPr>
        <p:txBody>
          <a:bodyPr wrap="none" rtlCol="0">
            <a:spAutoFit/>
          </a:bodyPr>
          <a:lstStyle/>
          <a:p>
            <a:r>
              <a:rPr kumimoji="1" lang="ja-JP" altLang="en-US" sz="1000" dirty="0"/>
              <a:t>不可約な、一人一人ユニークな自由</a:t>
            </a:r>
            <a:endParaRPr kumimoji="1" lang="en-US" altLang="ja-JP" sz="1000" dirty="0"/>
          </a:p>
        </p:txBody>
      </p:sp>
      <p:sp>
        <p:nvSpPr>
          <p:cNvPr id="9" name="テキスト ボックス 8">
            <a:extLst>
              <a:ext uri="{FF2B5EF4-FFF2-40B4-BE49-F238E27FC236}">
                <a16:creationId xmlns:a16="http://schemas.microsoft.com/office/drawing/2014/main" id="{DAE00D55-F592-4177-B0BB-9DEBDCEEFE94}"/>
              </a:ext>
            </a:extLst>
          </p:cNvPr>
          <p:cNvSpPr txBox="1"/>
          <p:nvPr/>
        </p:nvSpPr>
        <p:spPr>
          <a:xfrm>
            <a:off x="702505" y="4273630"/>
            <a:ext cx="3475631" cy="246221"/>
          </a:xfrm>
          <a:prstGeom prst="rect">
            <a:avLst/>
          </a:prstGeom>
          <a:noFill/>
        </p:spPr>
        <p:txBody>
          <a:bodyPr wrap="none" rtlCol="0">
            <a:spAutoFit/>
          </a:bodyPr>
          <a:lstStyle/>
          <a:p>
            <a:r>
              <a:rPr kumimoji="1" lang="en-US" altLang="ja-JP" sz="1000" dirty="0"/>
              <a:t>a greater sense of responsibility for the common good</a:t>
            </a:r>
            <a:endParaRPr kumimoji="1" lang="ja-JP" altLang="en-US" sz="1000" dirty="0"/>
          </a:p>
        </p:txBody>
      </p:sp>
      <p:sp>
        <p:nvSpPr>
          <p:cNvPr id="3" name="円弧 2">
            <a:extLst>
              <a:ext uri="{FF2B5EF4-FFF2-40B4-BE49-F238E27FC236}">
                <a16:creationId xmlns:a16="http://schemas.microsoft.com/office/drawing/2014/main" id="{2AC22F3B-2860-4249-B9AA-DD0E81EEA66E}"/>
              </a:ext>
            </a:extLst>
          </p:cNvPr>
          <p:cNvSpPr/>
          <p:nvPr/>
        </p:nvSpPr>
        <p:spPr>
          <a:xfrm flipH="1">
            <a:off x="43239" y="44983"/>
            <a:ext cx="8992270" cy="834726"/>
          </a:xfrm>
          <a:prstGeom prst="arc">
            <a:avLst>
              <a:gd name="adj1" fmla="val 10744528"/>
              <a:gd name="adj2" fmla="val 112279"/>
            </a:avLst>
          </a:prstGeom>
          <a:ln w="60325" cmpd="dbl">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2619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3B211-7BB1-4E1E-8D08-62793F0A769E}"/>
              </a:ext>
            </a:extLst>
          </p:cNvPr>
          <p:cNvSpPr>
            <a:spLocks noGrp="1"/>
          </p:cNvSpPr>
          <p:nvPr>
            <p:ph type="title"/>
          </p:nvPr>
        </p:nvSpPr>
        <p:spPr>
          <a:xfrm>
            <a:off x="628650" y="148492"/>
            <a:ext cx="7886700" cy="1259523"/>
          </a:xfrm>
          <a:ln w="25400">
            <a:solidFill>
              <a:schemeClr val="tx1"/>
            </a:solidFill>
          </a:ln>
        </p:spPr>
        <p:txBody>
          <a:bodyPr>
            <a:noAutofit/>
          </a:bodyPr>
          <a:lstStyle/>
          <a:p>
            <a:pPr algn="ctr"/>
            <a:r>
              <a:rPr kumimoji="1" lang="ja-JP" altLang="en-US" sz="2400" dirty="0"/>
              <a:t>プロローグ</a:t>
            </a:r>
            <a:br>
              <a:rPr kumimoji="1" lang="en-US" altLang="ja-JP" sz="2400" dirty="0"/>
            </a:br>
            <a:r>
              <a:rPr lang="ja-JP" altLang="en-US" sz="2000" dirty="0"/>
              <a:t>イエスは私達に</a:t>
            </a:r>
            <a:r>
              <a:rPr lang="en-US" altLang="ja-JP" sz="2000" dirty="0"/>
              <a:t>saints</a:t>
            </a:r>
            <a:r>
              <a:rPr lang="ja-JP" altLang="en-US" sz="2000" dirty="0"/>
              <a:t>（聖人のような人）になれと望んでいます。ボーッとして凡庸な地上の者に安住するな、と。</a:t>
            </a:r>
            <a:endParaRPr kumimoji="1" lang="ja-JP" altLang="en-US" sz="2800" dirty="0"/>
          </a:p>
        </p:txBody>
      </p:sp>
      <p:sp>
        <p:nvSpPr>
          <p:cNvPr id="3" name="コンテンツ プレースホルダー 2">
            <a:extLst>
              <a:ext uri="{FF2B5EF4-FFF2-40B4-BE49-F238E27FC236}">
                <a16:creationId xmlns:a16="http://schemas.microsoft.com/office/drawing/2014/main" id="{477DEA27-984D-4865-8DD3-FD3DF37BCA86}"/>
              </a:ext>
            </a:extLst>
          </p:cNvPr>
          <p:cNvSpPr>
            <a:spLocks noGrp="1"/>
          </p:cNvSpPr>
          <p:nvPr>
            <p:ph idx="1"/>
          </p:nvPr>
        </p:nvSpPr>
        <p:spPr>
          <a:xfrm>
            <a:off x="628650" y="1534311"/>
            <a:ext cx="7886700" cy="4793661"/>
          </a:xfrm>
        </p:spPr>
        <p:txBody>
          <a:bodyPr>
            <a:normAutofit fontScale="25000" lnSpcReduction="20000"/>
          </a:bodyPr>
          <a:lstStyle/>
          <a:p>
            <a:pPr marL="0" indent="0">
              <a:buNone/>
            </a:pPr>
            <a:r>
              <a:rPr lang="ja-JP" altLang="en-US" sz="4000" dirty="0"/>
              <a:t>ＯＧ</a:t>
            </a:r>
            <a:r>
              <a:rPr lang="ja-JP" altLang="ja-JP" sz="4000" dirty="0"/>
              <a:t>様：</a:t>
            </a:r>
          </a:p>
          <a:p>
            <a:pPr marL="0" indent="0">
              <a:buNone/>
            </a:pPr>
            <a:endParaRPr lang="ja-JP" altLang="ja-JP" sz="4000" dirty="0"/>
          </a:p>
          <a:p>
            <a:pPr marL="0" indent="0">
              <a:buNone/>
            </a:pPr>
            <a:r>
              <a:rPr lang="ja-JP" altLang="en-US" sz="4000" dirty="0">
                <a:hlinkClick r:id="rId3"/>
              </a:rPr>
              <a:t>気候変動に関する</a:t>
            </a:r>
            <a:r>
              <a:rPr lang="ja-JP" altLang="ja-JP" sz="4000" dirty="0">
                <a:hlinkClick r:id="rId3"/>
              </a:rPr>
              <a:t>興味深い記事</a:t>
            </a:r>
            <a:r>
              <a:rPr lang="ja-JP" altLang="ja-JP" sz="4000" dirty="0"/>
              <a:t>、ありがとうございます。</a:t>
            </a:r>
          </a:p>
          <a:p>
            <a:pPr marL="0" indent="0">
              <a:buNone/>
            </a:pPr>
            <a:r>
              <a:rPr lang="ja-JP" altLang="ja-JP" sz="4000" dirty="0"/>
              <a:t>「この程度の気候変動</a:t>
            </a:r>
            <a:r>
              <a:rPr lang="ja-JP" altLang="en-US" sz="4000" dirty="0"/>
              <a:t>は、</a:t>
            </a:r>
            <a:r>
              <a:rPr lang="ja-JP" altLang="ja-JP" sz="4000" dirty="0"/>
              <a:t>十数万年のサピエンス史内</a:t>
            </a:r>
            <a:r>
              <a:rPr lang="ja-JP" altLang="en-US" sz="4000" dirty="0"/>
              <a:t>に</a:t>
            </a:r>
            <a:r>
              <a:rPr lang="ja-JP" altLang="ja-JP" sz="4000" dirty="0"/>
              <a:t>地球は何回も経験している」というのが本当のところで、</a:t>
            </a:r>
          </a:p>
          <a:p>
            <a:pPr marL="0" indent="0">
              <a:buNone/>
            </a:pPr>
            <a:r>
              <a:rPr lang="ja-JP" altLang="ja-JP" sz="4000" dirty="0"/>
              <a:t>異常かどうかを議論するのは意味が無いことなのでしょう。「常」のとらえ方によって答えはいくらでも変わります。</a:t>
            </a:r>
          </a:p>
          <a:p>
            <a:pPr marL="0" indent="0">
              <a:buNone/>
            </a:pPr>
            <a:r>
              <a:rPr lang="en-US" altLang="ja-JP" sz="4000" dirty="0"/>
              <a:t> </a:t>
            </a:r>
            <a:endParaRPr lang="ja-JP" altLang="ja-JP" sz="4000" dirty="0"/>
          </a:p>
          <a:p>
            <a:pPr marL="0" indent="0">
              <a:buNone/>
            </a:pPr>
            <a:r>
              <a:rPr lang="ja-JP" altLang="ja-JP" sz="4000" dirty="0"/>
              <a:t>以前にも陳べましたが地球人口</a:t>
            </a:r>
            <a:r>
              <a:rPr lang="en-US" altLang="ja-JP" sz="4000" dirty="0"/>
              <a:t>70</a:t>
            </a:r>
            <a:r>
              <a:rPr lang="ja-JP" altLang="ja-JP" sz="4000" dirty="0"/>
              <a:t>億人になった今、この激しい気候を迎えていることが問題です。</a:t>
            </a:r>
          </a:p>
          <a:p>
            <a:pPr marL="0" indent="0">
              <a:buNone/>
            </a:pPr>
            <a:r>
              <a:rPr lang="ja-JP" altLang="ja-JP" sz="4000" dirty="0"/>
              <a:t>即ち、地球規模で対策をとらない限り人類は壊滅的打撃を受けます。</a:t>
            </a:r>
            <a:r>
              <a:rPr lang="ja-JP" altLang="en-US" sz="4000" dirty="0"/>
              <a:t>それなのに</a:t>
            </a:r>
            <a:r>
              <a:rPr lang="en-US" altLang="ja-JP" sz="4000" dirty="0"/>
              <a:t>… </a:t>
            </a:r>
            <a:endParaRPr lang="ja-JP" altLang="ja-JP" sz="4000" dirty="0"/>
          </a:p>
          <a:p>
            <a:pPr marL="0" indent="0">
              <a:buNone/>
            </a:pPr>
            <a:r>
              <a:rPr lang="ja-JP" altLang="en-US" sz="4000" dirty="0"/>
              <a:t>パリ協定を無視し</a:t>
            </a:r>
            <a:r>
              <a:rPr lang="en-US" altLang="ja-JP" sz="4000" dirty="0"/>
              <a:t>America first</a:t>
            </a:r>
            <a:r>
              <a:rPr lang="ja-JP" altLang="ja-JP" sz="4000" dirty="0"/>
              <a:t>と言っているトランプ</a:t>
            </a:r>
            <a:r>
              <a:rPr lang="ja-JP" altLang="en-US" sz="4000" dirty="0"/>
              <a:t>大統領</a:t>
            </a:r>
            <a:r>
              <a:rPr lang="ja-JP" altLang="ja-JP" sz="4000" dirty="0"/>
              <a:t>、それを支持してしまう過半の米大衆。</a:t>
            </a:r>
            <a:endParaRPr lang="en-US" altLang="ja-JP" sz="4000" dirty="0"/>
          </a:p>
          <a:p>
            <a:pPr marL="0" indent="0">
              <a:buNone/>
            </a:pPr>
            <a:endParaRPr lang="en-US" altLang="ja-JP" sz="4000" dirty="0"/>
          </a:p>
          <a:p>
            <a:pPr marL="0" indent="0">
              <a:buNone/>
            </a:pPr>
            <a:r>
              <a:rPr lang="ja-JP" altLang="ja-JP" sz="4000" dirty="0"/>
              <a:t>その一方で</a:t>
            </a:r>
            <a:r>
              <a:rPr lang="ja-JP" altLang="en-US" sz="4000" dirty="0"/>
              <a:t>、</a:t>
            </a:r>
            <a:r>
              <a:rPr lang="en-US" altLang="ja-JP" sz="4000" dirty="0"/>
              <a:t>Jesus wants us to be saints and not settle for a bland and mediocre existence.</a:t>
            </a:r>
          </a:p>
          <a:p>
            <a:pPr marL="0" indent="0">
              <a:buNone/>
            </a:pPr>
            <a:r>
              <a:rPr lang="ja-JP" altLang="en-US" sz="4000" dirty="0"/>
              <a:t>（イエスは私達に</a:t>
            </a:r>
            <a:r>
              <a:rPr lang="en-US" altLang="ja-JP" sz="4000" dirty="0"/>
              <a:t>saints</a:t>
            </a:r>
            <a:r>
              <a:rPr lang="ja-JP" altLang="en-US" sz="4000" dirty="0"/>
              <a:t>（聖人のような人）になれと望んでいます。ボーッとして凡庸な地上の者に安住するな、と。）</a:t>
            </a:r>
            <a:endParaRPr lang="ja-JP" altLang="ja-JP" sz="4000" dirty="0"/>
          </a:p>
          <a:p>
            <a:pPr marL="0" indent="0">
              <a:buNone/>
            </a:pPr>
            <a:r>
              <a:rPr lang="ja-JP" altLang="ja-JP" sz="4000" dirty="0"/>
              <a:t>というフランシスコ教皇の悲痛な「お願い」が私には聞こえます。</a:t>
            </a:r>
            <a:r>
              <a:rPr lang="en-US" altLang="ja-JP" sz="4000" dirty="0"/>
              <a:t>Gaudete et Exsultate 2018.04.09</a:t>
            </a:r>
            <a:r>
              <a:rPr lang="ja-JP" altLang="en-US" sz="4000" dirty="0"/>
              <a:t>使徒的勧告</a:t>
            </a:r>
            <a:endParaRPr lang="ja-JP" altLang="ja-JP" sz="4000" dirty="0"/>
          </a:p>
          <a:p>
            <a:pPr marL="0" indent="0">
              <a:buNone/>
            </a:pPr>
            <a:r>
              <a:rPr lang="en-US" altLang="ja-JP" sz="4000" dirty="0"/>
              <a:t> </a:t>
            </a:r>
            <a:endParaRPr lang="ja-JP" altLang="ja-JP" sz="4000" dirty="0"/>
          </a:p>
          <a:p>
            <a:pPr marL="0" indent="0">
              <a:buNone/>
            </a:pPr>
            <a:r>
              <a:rPr lang="ja-JP" altLang="ja-JP" sz="4000" dirty="0"/>
              <a:t>もっと多くの人にこの「お願い」が届くように、微力ながら頑張ります。</a:t>
            </a:r>
          </a:p>
          <a:p>
            <a:pPr marL="0" indent="0">
              <a:buNone/>
            </a:pPr>
            <a:r>
              <a:rPr lang="en-US" altLang="ja-JP" sz="4000" dirty="0"/>
              <a:t>9</a:t>
            </a:r>
            <a:r>
              <a:rPr lang="ja-JP" altLang="ja-JP" sz="4000" dirty="0"/>
              <a:t>月の第四回分科会資料、仮題ですが、</a:t>
            </a:r>
          </a:p>
          <a:p>
            <a:pPr marL="0" indent="0">
              <a:buNone/>
            </a:pPr>
            <a:r>
              <a:rPr lang="ja-JP" altLang="ja-JP" sz="4000" dirty="0"/>
              <a:t>『</a:t>
            </a:r>
            <a:r>
              <a:rPr lang="en-US" altLang="ja-JP" sz="4000" dirty="0"/>
              <a:t>Freedom to develop the capabilities </a:t>
            </a:r>
            <a:r>
              <a:rPr lang="ja-JP" altLang="en-US" sz="4000" dirty="0"/>
              <a:t>　</a:t>
            </a:r>
            <a:r>
              <a:rPr lang="ja-JP" altLang="ja-JP" sz="4000" dirty="0"/>
              <a:t>特有能力の展開自由</a:t>
            </a:r>
          </a:p>
          <a:p>
            <a:pPr marL="0" indent="0">
              <a:buNone/>
            </a:pPr>
            <a:r>
              <a:rPr lang="en-US" altLang="ja-JP" sz="4000" dirty="0"/>
              <a:t>development of peoples</a:t>
            </a:r>
            <a:r>
              <a:rPr lang="ja-JP" altLang="ja-JP" sz="4000" dirty="0"/>
              <a:t>でなく</a:t>
            </a:r>
            <a:r>
              <a:rPr lang="en-US" altLang="ja-JP" sz="4000" dirty="0"/>
              <a:t>integral human development</a:t>
            </a:r>
            <a:r>
              <a:rPr lang="ja-JP" altLang="ja-JP" sz="4000" dirty="0"/>
              <a:t>を実現するために』</a:t>
            </a:r>
          </a:p>
          <a:p>
            <a:pPr marL="0" indent="0">
              <a:buNone/>
            </a:pPr>
            <a:r>
              <a:rPr lang="ja-JP" altLang="ja-JP" sz="4000" dirty="0"/>
              <a:t>としてまとめています。</a:t>
            </a:r>
            <a:r>
              <a:rPr lang="en-US" altLang="ja-JP" sz="4000" dirty="0"/>
              <a:t>9</a:t>
            </a:r>
            <a:r>
              <a:rPr lang="ja-JP" altLang="ja-JP" sz="4000" dirty="0"/>
              <a:t>月</a:t>
            </a:r>
            <a:r>
              <a:rPr lang="en-US" altLang="ja-JP" sz="4000" dirty="0"/>
              <a:t>8</a:t>
            </a:r>
            <a:r>
              <a:rPr lang="ja-JP" altLang="ja-JP" sz="4000" dirty="0"/>
              <a:t>日（土）までにそちらにお送りします。</a:t>
            </a:r>
          </a:p>
          <a:p>
            <a:pPr marL="0" indent="0">
              <a:buNone/>
            </a:pPr>
            <a:r>
              <a:rPr lang="en-US" altLang="ja-JP" sz="4000" dirty="0"/>
              <a:t> </a:t>
            </a:r>
            <a:endParaRPr lang="ja-JP" altLang="ja-JP" sz="4000" dirty="0"/>
          </a:p>
          <a:p>
            <a:pPr marL="0" indent="0">
              <a:buNone/>
            </a:pPr>
            <a:r>
              <a:rPr lang="ja-JP" altLang="ja-JP" sz="4000" dirty="0"/>
              <a:t>暑い夏まだ続きます。ご自愛ください。齋藤旬</a:t>
            </a:r>
            <a:r>
              <a:rPr lang="ja-JP" altLang="en-US" sz="4000" dirty="0"/>
              <a:t>　</a:t>
            </a:r>
            <a:r>
              <a:rPr lang="en-US" altLang="ja-JP" sz="4000" dirty="0"/>
              <a:t>2018.08.24</a:t>
            </a:r>
            <a:endParaRPr lang="ja-JP" altLang="ja-JP" sz="4000" dirty="0"/>
          </a:p>
          <a:p>
            <a:endParaRPr kumimoji="1" lang="ja-JP" altLang="en-US" dirty="0"/>
          </a:p>
        </p:txBody>
      </p:sp>
      <p:sp>
        <p:nvSpPr>
          <p:cNvPr id="4" name="スライド番号プレースホルダー 3">
            <a:extLst>
              <a:ext uri="{FF2B5EF4-FFF2-40B4-BE49-F238E27FC236}">
                <a16:creationId xmlns:a16="http://schemas.microsoft.com/office/drawing/2014/main" id="{D206A316-BBEC-43CB-82A3-6DFC090753A6}"/>
              </a:ext>
            </a:extLst>
          </p:cNvPr>
          <p:cNvSpPr>
            <a:spLocks noGrp="1"/>
          </p:cNvSpPr>
          <p:nvPr>
            <p:ph type="sldNum" sz="quarter" idx="12"/>
          </p:nvPr>
        </p:nvSpPr>
        <p:spPr/>
        <p:txBody>
          <a:bodyPr/>
          <a:lstStyle/>
          <a:p>
            <a:fld id="{C2DFA952-CABB-4C42-8D8E-EFB0BB8A3951}" type="slidenum">
              <a:rPr lang="ja-JP" altLang="en-US" smtClean="0"/>
              <a:pPr/>
              <a:t>3</a:t>
            </a:fld>
            <a:endParaRPr lang="ja-JP" altLang="en-US" dirty="0"/>
          </a:p>
        </p:txBody>
      </p:sp>
    </p:spTree>
    <p:extLst>
      <p:ext uri="{BB962C8B-B14F-4D97-AF65-F5344CB8AC3E}">
        <p14:creationId xmlns:p14="http://schemas.microsoft.com/office/powerpoint/2010/main" val="420836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テキスト が含まれている画像&#10;&#10;非常に高い精度で生成された説明">
            <a:extLst>
              <a:ext uri="{FF2B5EF4-FFF2-40B4-BE49-F238E27FC236}">
                <a16:creationId xmlns:a16="http://schemas.microsoft.com/office/drawing/2014/main" id="{3F55C024-F357-4948-815E-CAE247A2A9F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9411" y="1150716"/>
            <a:ext cx="3089449" cy="4351338"/>
          </a:xfrm>
        </p:spPr>
      </p:pic>
      <p:pic>
        <p:nvPicPr>
          <p:cNvPr id="8" name="コンテンツ プレースホルダー 7">
            <a:extLst>
              <a:ext uri="{FF2B5EF4-FFF2-40B4-BE49-F238E27FC236}">
                <a16:creationId xmlns:a16="http://schemas.microsoft.com/office/drawing/2014/main" id="{2AE56DE3-6424-4008-9B67-73F7BE3084D8}"/>
              </a:ext>
            </a:extLst>
          </p:cNvPr>
          <p:cNvPicPr>
            <a:picLocks noGrp="1" noChangeAspect="1"/>
          </p:cNvPicPr>
          <p:nvPr>
            <p:ph sz="half" idx="2"/>
          </p:nvPr>
        </p:nvPicPr>
        <p:blipFill>
          <a:blip r:embed="rId4"/>
          <a:stretch>
            <a:fillRect/>
          </a:stretch>
        </p:blipFill>
        <p:spPr>
          <a:xfrm>
            <a:off x="3439258" y="1086527"/>
            <a:ext cx="5567554" cy="4638596"/>
          </a:xfrm>
          <a:prstGeom prst="rect">
            <a:avLst/>
          </a:prstGeom>
          <a:ln w="22225">
            <a:solidFill>
              <a:schemeClr val="tx1"/>
            </a:solidFill>
          </a:ln>
        </p:spPr>
      </p:pic>
      <p:sp>
        <p:nvSpPr>
          <p:cNvPr id="9" name="テキスト ボックス 8">
            <a:extLst>
              <a:ext uri="{FF2B5EF4-FFF2-40B4-BE49-F238E27FC236}">
                <a16:creationId xmlns:a16="http://schemas.microsoft.com/office/drawing/2014/main" id="{2991EAFA-8929-4711-B6B6-ACF510F6371C}"/>
              </a:ext>
            </a:extLst>
          </p:cNvPr>
          <p:cNvSpPr txBox="1"/>
          <p:nvPr/>
        </p:nvSpPr>
        <p:spPr>
          <a:xfrm>
            <a:off x="1049530" y="5580727"/>
            <a:ext cx="1329210" cy="369332"/>
          </a:xfrm>
          <a:prstGeom prst="rect">
            <a:avLst/>
          </a:prstGeom>
          <a:noFill/>
        </p:spPr>
        <p:txBody>
          <a:bodyPr wrap="none" rtlCol="0">
            <a:spAutoFit/>
          </a:bodyPr>
          <a:lstStyle/>
          <a:p>
            <a:r>
              <a:rPr kumimoji="1" lang="en-US" altLang="ja-JP" dirty="0"/>
              <a:t>2004.04.25</a:t>
            </a:r>
            <a:endParaRPr kumimoji="1" lang="ja-JP" altLang="en-US" dirty="0"/>
          </a:p>
        </p:txBody>
      </p:sp>
      <p:cxnSp>
        <p:nvCxnSpPr>
          <p:cNvPr id="11" name="直線コネクタ 10">
            <a:extLst>
              <a:ext uri="{FF2B5EF4-FFF2-40B4-BE49-F238E27FC236}">
                <a16:creationId xmlns:a16="http://schemas.microsoft.com/office/drawing/2014/main" id="{898FE50A-5C73-4422-B97C-906A9420169D}"/>
              </a:ext>
            </a:extLst>
          </p:cNvPr>
          <p:cNvCxnSpPr/>
          <p:nvPr/>
        </p:nvCxnSpPr>
        <p:spPr>
          <a:xfrm>
            <a:off x="5728266" y="2461135"/>
            <a:ext cx="984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C12CE92-451D-41AF-8801-C51DFE279A1B}"/>
              </a:ext>
            </a:extLst>
          </p:cNvPr>
          <p:cNvSpPr txBox="1"/>
          <p:nvPr/>
        </p:nvSpPr>
        <p:spPr>
          <a:xfrm>
            <a:off x="88767" y="6028732"/>
            <a:ext cx="9055233" cy="276999"/>
          </a:xfrm>
          <a:prstGeom prst="rect">
            <a:avLst/>
          </a:prstGeom>
          <a:noFill/>
        </p:spPr>
        <p:txBody>
          <a:bodyPr wrap="square" rtlCol="0">
            <a:spAutoFit/>
          </a:bodyPr>
          <a:lstStyle/>
          <a:p>
            <a:r>
              <a:rPr kumimoji="1" lang="ja-JP" altLang="en-US" sz="1200" dirty="0"/>
              <a:t>局所実在論：</a:t>
            </a:r>
            <a:r>
              <a:rPr kumimoji="1" lang="en-US" altLang="ja-JP" sz="1200" dirty="0"/>
              <a:t>local objective realism</a:t>
            </a:r>
            <a:r>
              <a:rPr kumimoji="1" lang="ja-JP" altLang="en-US" sz="1200" dirty="0" err="1"/>
              <a:t>、</a:t>
            </a:r>
            <a:r>
              <a:rPr kumimoji="1" lang="ja-JP" altLang="en-US" sz="1200" dirty="0"/>
              <a:t>一般的感覚で誰もが客観的に感知できる事柄が現実（</a:t>
            </a:r>
            <a:r>
              <a:rPr lang="en-US" altLang="ja-JP" sz="1200" dirty="0"/>
              <a:t>reality</a:t>
            </a:r>
            <a:r>
              <a:rPr lang="ja-JP" altLang="en-US" sz="1200" dirty="0"/>
              <a:t>）だ</a:t>
            </a:r>
            <a:r>
              <a:rPr kumimoji="1" lang="ja-JP" altLang="en-US" sz="1200" dirty="0"/>
              <a:t>とする考え方、素朴実在論</a:t>
            </a:r>
            <a:endParaRPr kumimoji="1" lang="en-US" altLang="ja-JP" sz="1200" dirty="0"/>
          </a:p>
        </p:txBody>
      </p:sp>
      <p:sp>
        <p:nvSpPr>
          <p:cNvPr id="13" name="テキスト ボックス 12">
            <a:extLst>
              <a:ext uri="{FF2B5EF4-FFF2-40B4-BE49-F238E27FC236}">
                <a16:creationId xmlns:a16="http://schemas.microsoft.com/office/drawing/2014/main" id="{1DED5F75-DD09-44ED-ADDE-A2B29D784836}"/>
              </a:ext>
            </a:extLst>
          </p:cNvPr>
          <p:cNvSpPr txBox="1"/>
          <p:nvPr/>
        </p:nvSpPr>
        <p:spPr>
          <a:xfrm>
            <a:off x="88767" y="6338237"/>
            <a:ext cx="9100568" cy="276999"/>
          </a:xfrm>
          <a:prstGeom prst="rect">
            <a:avLst/>
          </a:prstGeom>
          <a:noFill/>
        </p:spPr>
        <p:txBody>
          <a:bodyPr wrap="square" rtlCol="0">
            <a:spAutoFit/>
          </a:bodyPr>
          <a:lstStyle/>
          <a:p>
            <a:r>
              <a:rPr lang="en-US" altLang="ja-JP" sz="1200" dirty="0"/>
              <a:t>Bell</a:t>
            </a:r>
            <a:r>
              <a:rPr lang="ja-JP" altLang="en-US" sz="1200" dirty="0"/>
              <a:t>不等式の不成立によって、人の一般的感覚で客観的に感知できない</a:t>
            </a:r>
            <a:r>
              <a:rPr lang="en-US" altLang="ja-JP" sz="1200" dirty="0"/>
              <a:t>reality (hidden reality)</a:t>
            </a:r>
            <a:r>
              <a:rPr lang="ja-JP" altLang="en-US" sz="1200" dirty="0"/>
              <a:t>も存在することが確認された。</a:t>
            </a:r>
            <a:endParaRPr kumimoji="1" lang="ja-JP" altLang="en-US" sz="1200" dirty="0"/>
          </a:p>
        </p:txBody>
      </p:sp>
      <p:cxnSp>
        <p:nvCxnSpPr>
          <p:cNvPr id="14" name="直線コネクタ 13">
            <a:extLst>
              <a:ext uri="{FF2B5EF4-FFF2-40B4-BE49-F238E27FC236}">
                <a16:creationId xmlns:a16="http://schemas.microsoft.com/office/drawing/2014/main" id="{7CC6EC1B-5B42-4927-8935-9D47C4AFE573}"/>
              </a:ext>
            </a:extLst>
          </p:cNvPr>
          <p:cNvCxnSpPr>
            <a:cxnSpLocks/>
          </p:cNvCxnSpPr>
          <p:nvPr/>
        </p:nvCxnSpPr>
        <p:spPr>
          <a:xfrm>
            <a:off x="169411" y="6241563"/>
            <a:ext cx="7700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a:extLst>
              <a:ext uri="{FF2B5EF4-FFF2-40B4-BE49-F238E27FC236}">
                <a16:creationId xmlns:a16="http://schemas.microsoft.com/office/drawing/2014/main" id="{182FE6E9-7F18-4409-8EC8-940662C7D920}"/>
              </a:ext>
            </a:extLst>
          </p:cNvPr>
          <p:cNvSpPr>
            <a:spLocks noGrp="1"/>
          </p:cNvSpPr>
          <p:nvPr>
            <p:ph type="sldNum" sz="quarter" idx="12"/>
          </p:nvPr>
        </p:nvSpPr>
        <p:spPr/>
        <p:txBody>
          <a:bodyPr/>
          <a:lstStyle/>
          <a:p>
            <a:fld id="{C2DFA952-CABB-4C42-8D8E-EFB0BB8A3951}" type="slidenum">
              <a:rPr lang="ja-JP" altLang="en-US" smtClean="0"/>
              <a:pPr/>
              <a:t>4</a:t>
            </a:fld>
            <a:endParaRPr lang="ja-JP" altLang="en-US" dirty="0"/>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5B03481B-F4F7-4AB8-9F30-5125165E7657}"/>
                  </a:ext>
                </a:extLst>
              </p:cNvPr>
              <p:cNvSpPr/>
              <p:nvPr/>
            </p:nvSpPr>
            <p:spPr>
              <a:xfrm>
                <a:off x="6685492" y="2315091"/>
                <a:ext cx="78438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1400" i="1">
                              <a:latin typeface="Cambria Math" panose="02040503050406030204" pitchFamily="18" charset="0"/>
                            </a:rPr>
                          </m:ctrlPr>
                        </m:dPr>
                        <m:e>
                          <m:r>
                            <m:rPr>
                              <m:sty m:val="p"/>
                            </m:rPr>
                            <a:rPr lang="en-US" altLang="ja-JP" sz="1400" i="1">
                              <a:latin typeface="Cambria Math" panose="02040503050406030204" pitchFamily="18" charset="0"/>
                            </a:rPr>
                            <m:t>C</m:t>
                          </m:r>
                        </m:e>
                      </m:d>
                      <m:r>
                        <a:rPr lang="en-US" altLang="ja-JP" sz="1400" i="1">
                          <a:latin typeface="Cambria Math" panose="02040503050406030204" pitchFamily="18" charset="0"/>
                          <a:ea typeface="Cambria Math" panose="02040503050406030204" pitchFamily="18" charset="0"/>
                        </a:rPr>
                        <m:t>&lt;2</m:t>
                      </m:r>
                    </m:oMath>
                  </m:oMathPara>
                </a14:m>
                <a:endParaRPr lang="ja-JP" altLang="en-US" dirty="0"/>
              </a:p>
            </p:txBody>
          </p:sp>
        </mc:Choice>
        <mc:Fallback xmlns="">
          <p:sp>
            <p:nvSpPr>
              <p:cNvPr id="19" name="正方形/長方形 18">
                <a:extLst>
                  <a:ext uri="{FF2B5EF4-FFF2-40B4-BE49-F238E27FC236}">
                    <a16:creationId xmlns:a16="http://schemas.microsoft.com/office/drawing/2014/main" id="{5B03481B-F4F7-4AB8-9F30-5125165E7657}"/>
                  </a:ext>
                </a:extLst>
              </p:cNvPr>
              <p:cNvSpPr>
                <a:spLocks noRot="1" noChangeAspect="1" noMove="1" noResize="1" noEditPoints="1" noAdjustHandles="1" noChangeArrowheads="1" noChangeShapeType="1" noTextEdit="1"/>
              </p:cNvSpPr>
              <p:nvPr/>
            </p:nvSpPr>
            <p:spPr>
              <a:xfrm>
                <a:off x="6685492" y="2315091"/>
                <a:ext cx="784382" cy="30777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B6E5B4BE-B908-4037-9274-1A9883C8D02B}"/>
                  </a:ext>
                </a:extLst>
              </p:cNvPr>
              <p:cNvSpPr/>
              <p:nvPr/>
            </p:nvSpPr>
            <p:spPr>
              <a:xfrm>
                <a:off x="6402687" y="1752480"/>
                <a:ext cx="1001684" cy="333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1400" i="1">
                              <a:latin typeface="Cambria Math" panose="02040503050406030204" pitchFamily="18" charset="0"/>
                            </a:rPr>
                          </m:ctrlPr>
                        </m:dPr>
                        <m:e>
                          <m:r>
                            <m:rPr>
                              <m:sty m:val="p"/>
                            </m:rPr>
                            <a:rPr lang="en-US" altLang="ja-JP" sz="1400" i="1">
                              <a:latin typeface="Cambria Math" panose="02040503050406030204" pitchFamily="18" charset="0"/>
                            </a:rPr>
                            <m:t>C</m:t>
                          </m:r>
                        </m:e>
                      </m:d>
                      <m:r>
                        <a:rPr lang="en-US" altLang="ja-JP" sz="1400" i="1">
                          <a:latin typeface="Cambria Math" panose="02040503050406030204" pitchFamily="18" charset="0"/>
                          <a:ea typeface="Cambria Math" panose="02040503050406030204" pitchFamily="18" charset="0"/>
                        </a:rPr>
                        <m:t>&lt;2</m:t>
                      </m:r>
                      <m:rad>
                        <m:radPr>
                          <m:degHide m:val="on"/>
                          <m:ctrlPr>
                            <a:rPr lang="en-US" altLang="ja-JP" sz="1400" i="1" smtClean="0">
                              <a:latin typeface="Cambria Math" panose="02040503050406030204" pitchFamily="18" charset="0"/>
                              <a:ea typeface="Cambria Math" panose="02040503050406030204" pitchFamily="18" charset="0"/>
                            </a:rPr>
                          </m:ctrlPr>
                        </m:radPr>
                        <m:deg/>
                        <m:e>
                          <m:r>
                            <a:rPr lang="en-US" altLang="ja-JP" sz="1400" i="1">
                              <a:latin typeface="Cambria Math" panose="02040503050406030204" pitchFamily="18" charset="0"/>
                              <a:ea typeface="Cambria Math" panose="02040503050406030204" pitchFamily="18" charset="0"/>
                            </a:rPr>
                            <m:t>2</m:t>
                          </m:r>
                        </m:e>
                      </m:rad>
                    </m:oMath>
                  </m:oMathPara>
                </a14:m>
                <a:endParaRPr lang="ja-JP" altLang="en-US" dirty="0"/>
              </a:p>
            </p:txBody>
          </p:sp>
        </mc:Choice>
        <mc:Fallback xmlns="">
          <p:sp>
            <p:nvSpPr>
              <p:cNvPr id="20" name="正方形/長方形 19">
                <a:extLst>
                  <a:ext uri="{FF2B5EF4-FFF2-40B4-BE49-F238E27FC236}">
                    <a16:creationId xmlns:a16="http://schemas.microsoft.com/office/drawing/2014/main" id="{B6E5B4BE-B908-4037-9274-1A9883C8D02B}"/>
                  </a:ext>
                </a:extLst>
              </p:cNvPr>
              <p:cNvSpPr>
                <a:spLocks noRot="1" noChangeAspect="1" noMove="1" noResize="1" noEditPoints="1" noAdjustHandles="1" noChangeArrowheads="1" noChangeShapeType="1" noTextEdit="1"/>
              </p:cNvSpPr>
              <p:nvPr/>
            </p:nvSpPr>
            <p:spPr>
              <a:xfrm>
                <a:off x="6402687" y="1752480"/>
                <a:ext cx="1001684" cy="333168"/>
              </a:xfrm>
              <a:prstGeom prst="rect">
                <a:avLst/>
              </a:prstGeom>
              <a:blipFill>
                <a:blip r:embed="rId7"/>
                <a:stretch>
                  <a:fillRect/>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98E9A754-3711-4F52-B1F6-3FC7EF796B1B}"/>
              </a:ext>
            </a:extLst>
          </p:cNvPr>
          <p:cNvSpPr txBox="1"/>
          <p:nvPr/>
        </p:nvSpPr>
        <p:spPr>
          <a:xfrm>
            <a:off x="8191500" y="5893476"/>
            <a:ext cx="1045479" cy="261610"/>
          </a:xfrm>
          <a:prstGeom prst="rect">
            <a:avLst/>
          </a:prstGeom>
          <a:noFill/>
        </p:spPr>
        <p:txBody>
          <a:bodyPr wrap="none" rtlCol="0">
            <a:spAutoFit/>
          </a:bodyPr>
          <a:lstStyle/>
          <a:p>
            <a:r>
              <a:rPr kumimoji="1" lang="en-US" altLang="ja-JP" sz="1050" dirty="0"/>
              <a:t>naïve</a:t>
            </a:r>
            <a:r>
              <a:rPr lang="ja-JP" altLang="en-US" sz="1050" dirty="0"/>
              <a:t> </a:t>
            </a:r>
            <a:r>
              <a:rPr kumimoji="1" lang="en-US" altLang="ja-JP" sz="1050" dirty="0"/>
              <a:t>realism</a:t>
            </a:r>
            <a:endParaRPr kumimoji="1" lang="ja-JP" altLang="en-US" sz="1050" dirty="0"/>
          </a:p>
        </p:txBody>
      </p:sp>
      <p:sp>
        <p:nvSpPr>
          <p:cNvPr id="5" name="タイトル 4">
            <a:extLst>
              <a:ext uri="{FF2B5EF4-FFF2-40B4-BE49-F238E27FC236}">
                <a16:creationId xmlns:a16="http://schemas.microsoft.com/office/drawing/2014/main" id="{F0F2ADFC-2C46-4429-9AB2-920AD06643CC}"/>
              </a:ext>
            </a:extLst>
          </p:cNvPr>
          <p:cNvSpPr>
            <a:spLocks noGrp="1"/>
          </p:cNvSpPr>
          <p:nvPr>
            <p:ph type="title"/>
          </p:nvPr>
        </p:nvSpPr>
        <p:spPr>
          <a:xfrm>
            <a:off x="169411" y="251056"/>
            <a:ext cx="8579456" cy="570756"/>
          </a:xfrm>
        </p:spPr>
        <p:txBody>
          <a:bodyPr>
            <a:noAutofit/>
          </a:bodyPr>
          <a:lstStyle/>
          <a:p>
            <a:pPr algn="ctr"/>
            <a:r>
              <a:rPr lang="en-US" altLang="ja-JP" sz="3600" b="1" dirty="0"/>
              <a:t>The hidden reality simply is.</a:t>
            </a:r>
            <a:br>
              <a:rPr lang="en-US" altLang="ja-JP" sz="3600" b="1" dirty="0"/>
            </a:br>
            <a:r>
              <a:rPr lang="en-US" altLang="ja-JP" sz="1800" b="1" dirty="0"/>
              <a:t>Pope Francis says “Realities simply are.” in </a:t>
            </a:r>
            <a:r>
              <a:rPr lang="en-US" altLang="ja-JP" sz="1800" b="1" i="1" dirty="0"/>
              <a:t>Evangelii Gaudium </a:t>
            </a:r>
            <a:r>
              <a:rPr lang="en-US" altLang="ja-JP" sz="1800" b="1" dirty="0"/>
              <a:t>231.</a:t>
            </a:r>
            <a:endParaRPr lang="ja-JP" altLang="en-US" sz="1800" b="1" dirty="0"/>
          </a:p>
        </p:txBody>
      </p:sp>
    </p:spTree>
    <p:extLst>
      <p:ext uri="{BB962C8B-B14F-4D97-AF65-F5344CB8AC3E}">
        <p14:creationId xmlns:p14="http://schemas.microsoft.com/office/powerpoint/2010/main" val="16003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5B9CF2DD-9509-49EC-8506-747995AF8F9F}"/>
                  </a:ext>
                </a:extLst>
              </p:cNvPr>
              <p:cNvSpPr>
                <a:spLocks noGrp="1"/>
              </p:cNvSpPr>
              <p:nvPr>
                <p:ph type="title"/>
              </p:nvPr>
            </p:nvSpPr>
            <p:spPr>
              <a:xfrm>
                <a:off x="628650" y="16954"/>
                <a:ext cx="7886700" cy="1325563"/>
              </a:xfrm>
            </p:spPr>
            <p:txBody>
              <a:bodyPr>
                <a:normAutofit/>
              </a:bodyPr>
              <a:lstStyle/>
              <a:p>
                <a:pPr algn="ctr"/>
                <a14:m>
                  <m:oMath xmlns:m="http://schemas.openxmlformats.org/officeDocument/2006/math">
                    <m:r>
                      <a:rPr lang="ja-JP" altLang="en-US" sz="2000" i="1">
                        <a:latin typeface="Cambria Math" panose="02040503050406030204" pitchFamily="18" charset="0"/>
                        <a:ea typeface="Cambria Math" panose="02040503050406030204" pitchFamily="18" charset="0"/>
                      </a:rPr>
                      <m:t>収縮以前の複数の</m:t>
                    </m:r>
                    <m:r>
                      <m:rPr>
                        <m:sty m:val="p"/>
                      </m:rPr>
                      <a:rPr lang="ja-JP" altLang="en-US" sz="2000" i="0">
                        <a:latin typeface="Cambria Math" panose="02040503050406030204" pitchFamily="18" charset="0"/>
                        <a:ea typeface="Cambria Math" panose="02040503050406030204" pitchFamily="18" charset="0"/>
                      </a:rPr>
                      <m:t>realities</m:t>
                    </m:r>
                  </m:oMath>
                </a14:m>
                <a:r>
                  <a:rPr kumimoji="1" lang="ja-JP" altLang="en-US" sz="2000" dirty="0"/>
                  <a:t>の利用例</a:t>
                </a:r>
                <a:br>
                  <a:rPr kumimoji="1" lang="en-US" altLang="ja-JP" dirty="0"/>
                </a:br>
                <a:r>
                  <a:rPr kumimoji="1" lang="ja-JP" altLang="en-US" dirty="0"/>
                  <a:t>量子もつれ顕微鏡</a:t>
                </a:r>
                <a:br>
                  <a:rPr lang="en-US" altLang="ja-JP" dirty="0"/>
                </a:br>
                <a:r>
                  <a:rPr lang="en-US" altLang="ja-JP" sz="1100" dirty="0"/>
                  <a:t>http://costep.open-ed.hokudai.ac.jp/like_hokudai/contents/article/3/</a:t>
                </a:r>
                <a:endParaRPr kumimoji="1" lang="ja-JP" altLang="en-US" dirty="0"/>
              </a:p>
            </p:txBody>
          </p:sp>
        </mc:Choice>
        <mc:Fallback xmlns="">
          <p:sp>
            <p:nvSpPr>
              <p:cNvPr id="2" name="タイトル 1">
                <a:extLst>
                  <a:ext uri="{FF2B5EF4-FFF2-40B4-BE49-F238E27FC236}">
                    <a16:creationId xmlns:a16="http://schemas.microsoft.com/office/drawing/2014/main" id="{5B9CF2DD-9509-49EC-8506-747995AF8F9F}"/>
                  </a:ext>
                </a:extLst>
              </p:cNvPr>
              <p:cNvSpPr>
                <a:spLocks noGrp="1" noRot="1" noChangeAspect="1" noMove="1" noResize="1" noEditPoints="1" noAdjustHandles="1" noChangeArrowheads="1" noChangeShapeType="1" noTextEdit="1"/>
              </p:cNvSpPr>
              <p:nvPr>
                <p:ph type="title"/>
              </p:nvPr>
            </p:nvSpPr>
            <p:spPr>
              <a:xfrm>
                <a:off x="628650" y="16954"/>
                <a:ext cx="7886700" cy="1325563"/>
              </a:xfrm>
              <a:blipFill>
                <a:blip r:embed="rId3"/>
                <a:stretch>
                  <a:fillRect b="-3226"/>
                </a:stretch>
              </a:blipFill>
            </p:spPr>
            <p:txBody>
              <a:bodyPr/>
              <a:lstStyle/>
              <a:p>
                <a:r>
                  <a:rPr lang="ja-JP" altLang="en-US">
                    <a:noFill/>
                  </a:rPr>
                  <a:t> </a:t>
                </a:r>
              </a:p>
            </p:txBody>
          </p:sp>
        </mc:Fallback>
      </mc:AlternateContent>
      <p:pic>
        <p:nvPicPr>
          <p:cNvPr id="7" name="コンテンツ プレースホルダー 6">
            <a:extLst>
              <a:ext uri="{FF2B5EF4-FFF2-40B4-BE49-F238E27FC236}">
                <a16:creationId xmlns:a16="http://schemas.microsoft.com/office/drawing/2014/main" id="{5CB98C7A-98F5-4EED-BD00-AF58843DE635}"/>
              </a:ext>
            </a:extLst>
          </p:cNvPr>
          <p:cNvPicPr>
            <a:picLocks noGrp="1" noChangeAspect="1"/>
          </p:cNvPicPr>
          <p:nvPr>
            <p:ph idx="1"/>
          </p:nvPr>
        </p:nvPicPr>
        <p:blipFill>
          <a:blip r:embed="rId4"/>
          <a:stretch>
            <a:fillRect/>
          </a:stretch>
        </p:blipFill>
        <p:spPr>
          <a:xfrm>
            <a:off x="1315419" y="1342517"/>
            <a:ext cx="6513162" cy="5514212"/>
          </a:xfrm>
          <a:prstGeom prst="rect">
            <a:avLst/>
          </a:prstGeom>
        </p:spPr>
      </p:pic>
      <p:sp>
        <p:nvSpPr>
          <p:cNvPr id="5" name="スライド番号プレースホルダー 4">
            <a:extLst>
              <a:ext uri="{FF2B5EF4-FFF2-40B4-BE49-F238E27FC236}">
                <a16:creationId xmlns:a16="http://schemas.microsoft.com/office/drawing/2014/main" id="{49ADF082-75AB-441E-943C-A03E95B8EB52}"/>
              </a:ext>
            </a:extLst>
          </p:cNvPr>
          <p:cNvSpPr>
            <a:spLocks noGrp="1"/>
          </p:cNvSpPr>
          <p:nvPr>
            <p:ph type="sldNum" sz="quarter" idx="12"/>
          </p:nvPr>
        </p:nvSpPr>
        <p:spPr/>
        <p:txBody>
          <a:bodyPr/>
          <a:lstStyle/>
          <a:p>
            <a:fld id="{C2DFA952-CABB-4C42-8D8E-EFB0BB8A3951}" type="slidenum">
              <a:rPr lang="ja-JP" altLang="en-US" smtClean="0"/>
              <a:pPr/>
              <a:t>5</a:t>
            </a:fld>
            <a:endParaRPr lang="ja-JP" altLang="en-US" dirty="0"/>
          </a:p>
        </p:txBody>
      </p:sp>
    </p:spTree>
    <p:extLst>
      <p:ext uri="{BB962C8B-B14F-4D97-AF65-F5344CB8AC3E}">
        <p14:creationId xmlns:p14="http://schemas.microsoft.com/office/powerpoint/2010/main" val="41178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CA153-4C07-46DA-A3D7-9F5DEE22297B}"/>
              </a:ext>
            </a:extLst>
          </p:cNvPr>
          <p:cNvSpPr>
            <a:spLocks noGrp="1"/>
          </p:cNvSpPr>
          <p:nvPr>
            <p:ph type="title"/>
          </p:nvPr>
        </p:nvSpPr>
        <p:spPr>
          <a:xfrm>
            <a:off x="628650" y="365127"/>
            <a:ext cx="7886700" cy="703970"/>
          </a:xfrm>
        </p:spPr>
        <p:txBody>
          <a:bodyPr>
            <a:normAutofit/>
          </a:bodyPr>
          <a:lstStyle/>
          <a:p>
            <a:pPr algn="ctr"/>
            <a:r>
              <a:rPr kumimoji="1" lang="ja-JP" altLang="en-US" sz="2000" dirty="0"/>
              <a:t>フランシスコ教皇の</a:t>
            </a:r>
            <a:r>
              <a:rPr lang="en-US" altLang="ja-JP" dirty="0"/>
              <a:t>understanding</a:t>
            </a:r>
            <a:r>
              <a:rPr lang="ja-JP" altLang="en-US" dirty="0"/>
              <a:t> </a:t>
            </a:r>
            <a:r>
              <a:rPr lang="en-US" altLang="ja-JP" dirty="0"/>
              <a:t>reality</a:t>
            </a:r>
            <a:endParaRPr kumimoji="1" lang="ja-JP" altLang="en-US" sz="2800" dirty="0"/>
          </a:p>
        </p:txBody>
      </p:sp>
      <p:sp>
        <p:nvSpPr>
          <p:cNvPr id="5" name="スライド番号プレースホルダー 4">
            <a:extLst>
              <a:ext uri="{FF2B5EF4-FFF2-40B4-BE49-F238E27FC236}">
                <a16:creationId xmlns:a16="http://schemas.microsoft.com/office/drawing/2014/main" id="{A7F85A8C-67B9-4861-BA97-088440761B83}"/>
              </a:ext>
            </a:extLst>
          </p:cNvPr>
          <p:cNvSpPr>
            <a:spLocks noGrp="1"/>
          </p:cNvSpPr>
          <p:nvPr>
            <p:ph type="sldNum" sz="quarter" idx="12"/>
          </p:nvPr>
        </p:nvSpPr>
        <p:spPr/>
        <p:txBody>
          <a:bodyPr/>
          <a:lstStyle/>
          <a:p>
            <a:fld id="{C2DFA952-CABB-4C42-8D8E-EFB0BB8A3951}" type="slidenum">
              <a:rPr lang="ja-JP" altLang="en-US" smtClean="0"/>
              <a:pPr/>
              <a:t>6</a:t>
            </a:fld>
            <a:endParaRPr lang="ja-JP" altLang="en-US" dirty="0"/>
          </a:p>
        </p:txBody>
      </p:sp>
      <p:sp>
        <p:nvSpPr>
          <p:cNvPr id="16" name="楕円 15">
            <a:extLst>
              <a:ext uri="{FF2B5EF4-FFF2-40B4-BE49-F238E27FC236}">
                <a16:creationId xmlns:a16="http://schemas.microsoft.com/office/drawing/2014/main" id="{28C221A4-7630-4D82-B9C7-D8FF26379A00}"/>
              </a:ext>
            </a:extLst>
          </p:cNvPr>
          <p:cNvSpPr/>
          <p:nvPr/>
        </p:nvSpPr>
        <p:spPr>
          <a:xfrm>
            <a:off x="4919717" y="1719219"/>
            <a:ext cx="3604149" cy="21921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7A173D71-0923-45E8-87DD-15413C806B0D}"/>
              </a:ext>
            </a:extLst>
          </p:cNvPr>
          <p:cNvSpPr/>
          <p:nvPr/>
        </p:nvSpPr>
        <p:spPr>
          <a:xfrm>
            <a:off x="5173236" y="2211086"/>
            <a:ext cx="3097109" cy="15487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19">
            <a:extLst>
              <a:ext uri="{FF2B5EF4-FFF2-40B4-BE49-F238E27FC236}">
                <a16:creationId xmlns:a16="http://schemas.microsoft.com/office/drawing/2014/main" id="{9F84CAC8-5007-4981-8306-1D5126C601E6}"/>
              </a:ext>
            </a:extLst>
          </p:cNvPr>
          <p:cNvSpPr>
            <a:spLocks noGrp="1"/>
          </p:cNvSpPr>
          <p:nvPr>
            <p:ph sz="half" idx="1"/>
          </p:nvPr>
        </p:nvSpPr>
        <p:spPr>
          <a:xfrm>
            <a:off x="-2840" y="1408962"/>
            <a:ext cx="4850449" cy="5788903"/>
          </a:xfrm>
        </p:spPr>
        <p:txBody>
          <a:bodyPr>
            <a:normAutofit fontScale="62500" lnSpcReduction="20000"/>
          </a:bodyPr>
          <a:lstStyle/>
          <a:p>
            <a:pPr marL="0" indent="0">
              <a:lnSpc>
                <a:spcPct val="120000"/>
              </a:lnSpc>
              <a:buNone/>
            </a:pPr>
            <a:r>
              <a:rPr lang="en-US" altLang="ja-JP" sz="2000" i="1" dirty="0"/>
              <a:t>Laudato Si’ </a:t>
            </a:r>
            <a:r>
              <a:rPr lang="en-US" altLang="ja-JP" sz="2000" dirty="0"/>
              <a:t>62:</a:t>
            </a:r>
          </a:p>
          <a:p>
            <a:pPr marL="0" indent="0" algn="just">
              <a:lnSpc>
                <a:spcPct val="120000"/>
              </a:lnSpc>
              <a:buNone/>
            </a:pPr>
            <a:r>
              <a:rPr lang="ja-JP" altLang="en-US" sz="2000" dirty="0"/>
              <a:t>　</a:t>
            </a:r>
            <a:r>
              <a:rPr lang="en-US" altLang="ja-JP" sz="2000" dirty="0"/>
              <a:t>good will</a:t>
            </a:r>
            <a:r>
              <a:rPr lang="ja-JP" altLang="en-US" sz="2000" dirty="0"/>
              <a:t>を持つ全ての</a:t>
            </a:r>
            <a:r>
              <a:rPr lang="en-US" altLang="ja-JP" sz="2000" dirty="0"/>
              <a:t>people</a:t>
            </a:r>
            <a:r>
              <a:rPr lang="ja-JP" altLang="en-US" sz="2000" dirty="0"/>
              <a:t>に向けて記したこの</a:t>
            </a:r>
            <a:r>
              <a:rPr lang="en-US" altLang="ja-JP" sz="2000" i="1" dirty="0"/>
              <a:t>Laudato Si’</a:t>
            </a:r>
            <a:r>
              <a:rPr lang="ja-JP" altLang="en-US" sz="2000" dirty="0"/>
              <a:t>文書が、</a:t>
            </a:r>
            <a:r>
              <a:rPr lang="en-US" altLang="ja-JP" sz="2000" dirty="0"/>
              <a:t>believers</a:t>
            </a:r>
            <a:r>
              <a:rPr lang="ja-JP" altLang="en-US" sz="2000" dirty="0"/>
              <a:t>の</a:t>
            </a:r>
            <a:r>
              <a:rPr lang="en-US" altLang="ja-JP" sz="2000" dirty="0"/>
              <a:t>convictions(</a:t>
            </a:r>
            <a:r>
              <a:rPr lang="ja-JP" altLang="en-US" sz="2000" dirty="0"/>
              <a:t>諸々の信念</a:t>
            </a:r>
            <a:r>
              <a:rPr lang="en-US" altLang="ja-JP" sz="2000" dirty="0"/>
              <a:t>)</a:t>
            </a:r>
            <a:r>
              <a:rPr lang="ja-JP" altLang="en-US" sz="2000" dirty="0"/>
              <a:t>について一章をあてるのはなぜでしょうか。確かに、政治や哲学の分野には、</a:t>
            </a:r>
            <a:r>
              <a:rPr lang="en-US" altLang="ja-JP" sz="2000" dirty="0"/>
              <a:t>a Creator</a:t>
            </a:r>
            <a:r>
              <a:rPr lang="ja-JP" altLang="en-US" sz="2000" dirty="0"/>
              <a:t>という考え方を固く拒絶したり自分の分野には関係ないと考える人がいます。彼等は、</a:t>
            </a:r>
            <a:r>
              <a:rPr lang="en-US" altLang="ja-JP" sz="2000" dirty="0"/>
              <a:t>an integral ecology and the full development of humanity</a:t>
            </a:r>
            <a:r>
              <a:rPr lang="ja-JP" altLang="en-US" sz="2000" dirty="0">
                <a:solidFill>
                  <a:srgbClr val="FF0000"/>
                </a:solidFill>
              </a:rPr>
              <a:t> </a:t>
            </a:r>
            <a:r>
              <a:rPr lang="ja-JP" altLang="en-US" sz="2000" dirty="0"/>
              <a:t>に対して</a:t>
            </a:r>
            <a:r>
              <a:rPr lang="en-US" altLang="ja-JP" sz="2000" dirty="0"/>
              <a:t>religions(</a:t>
            </a:r>
            <a:r>
              <a:rPr lang="ja-JP" altLang="en-US" sz="2000" dirty="0"/>
              <a:t>諸宗教</a:t>
            </a:r>
            <a:r>
              <a:rPr lang="en-US" altLang="ja-JP" sz="2000" dirty="0"/>
              <a:t>)</a:t>
            </a:r>
            <a:r>
              <a:rPr lang="ja-JP" altLang="en-US" sz="2000" dirty="0"/>
              <a:t>がなしうる豊かな貢献を</a:t>
            </a:r>
            <a:r>
              <a:rPr lang="en-US" altLang="ja-JP" sz="2000" dirty="0"/>
              <a:t>irrational</a:t>
            </a:r>
            <a:r>
              <a:rPr lang="ja-JP" altLang="en-US" sz="2000" dirty="0"/>
              <a:t>なものとして片付けてしまいます。他の分野でも大概は、</a:t>
            </a:r>
            <a:r>
              <a:rPr lang="en-US" altLang="ja-JP" sz="2000" dirty="0"/>
              <a:t>religions</a:t>
            </a:r>
            <a:r>
              <a:rPr lang="ja-JP" altLang="en-US" sz="2000" dirty="0"/>
              <a:t>を単なる</a:t>
            </a:r>
            <a:r>
              <a:rPr lang="en-US" altLang="ja-JP" sz="2000" dirty="0"/>
              <a:t>subculture</a:t>
            </a:r>
            <a:r>
              <a:rPr lang="ja-JP" altLang="en-US" sz="2000" dirty="0"/>
              <a:t>の一つとして容認しているといったところでしょう。</a:t>
            </a:r>
            <a:r>
              <a:rPr lang="ja-JP" altLang="en-US" sz="2000" u="sng" dirty="0"/>
              <a:t>しかしながら</a:t>
            </a:r>
            <a:r>
              <a:rPr lang="en-US" altLang="ja-JP" sz="2000" u="sng" dirty="0"/>
              <a:t>science</a:t>
            </a:r>
            <a:r>
              <a:rPr lang="ja-JP" altLang="en-US" sz="2000" u="sng" dirty="0"/>
              <a:t>と</a:t>
            </a:r>
            <a:r>
              <a:rPr lang="en-US" altLang="ja-JP" sz="2000" u="sng" dirty="0"/>
              <a:t>religion</a:t>
            </a:r>
            <a:r>
              <a:rPr lang="ja-JP" altLang="en-US" sz="2000" u="sng" dirty="0"/>
              <a:t>は、</a:t>
            </a:r>
            <a:r>
              <a:rPr lang="en-US" altLang="ja-JP" sz="2000" u="sng" dirty="0"/>
              <a:t>understanding reality</a:t>
            </a:r>
            <a:r>
              <a:rPr lang="ja-JP" altLang="en-US" sz="2000" u="sng" dirty="0"/>
              <a:t>の</a:t>
            </a:r>
            <a:r>
              <a:rPr lang="en-US" altLang="ja-JP" sz="2000" u="sng" dirty="0"/>
              <a:t>approach</a:t>
            </a:r>
            <a:r>
              <a:rPr lang="ja-JP" altLang="en-US" sz="2000" u="sng" dirty="0"/>
              <a:t>のしかたこそ違えども、双方にとって実りある中身の濃い対話に入ることが出来るはずです</a:t>
            </a:r>
            <a:r>
              <a:rPr lang="ja-JP" altLang="en-US" sz="2000" dirty="0"/>
              <a:t>。</a:t>
            </a:r>
            <a:r>
              <a:rPr lang="en-US" altLang="ja-JP" sz="2000" dirty="0"/>
              <a:t>(</a:t>
            </a:r>
            <a:r>
              <a:rPr lang="ja-JP" altLang="en-US" sz="2000" dirty="0"/>
              <a:t>これが一章を割く理由です。</a:t>
            </a:r>
            <a:r>
              <a:rPr lang="en-US" altLang="ja-JP" sz="2000" dirty="0"/>
              <a:t>)</a:t>
            </a:r>
            <a:r>
              <a:rPr lang="ja-JP" altLang="en-US" sz="2000" dirty="0"/>
              <a:t>　</a:t>
            </a:r>
            <a:endParaRPr lang="en-US" altLang="ja-JP" sz="2000" dirty="0"/>
          </a:p>
          <a:p>
            <a:pPr marL="0" indent="0" algn="just">
              <a:lnSpc>
                <a:spcPct val="120000"/>
              </a:lnSpc>
              <a:buNone/>
            </a:pPr>
            <a:r>
              <a:rPr lang="ja-JP" altLang="en-US" sz="2000" dirty="0"/>
              <a:t>　</a:t>
            </a:r>
            <a:r>
              <a:rPr lang="en-US" altLang="ja-JP" sz="2000" dirty="0"/>
              <a:t>Why should this document, addressed to all people of good will, include a chapter dealing with the convictions of believers?   I am well aware that in the areas of politics and philosophy there are those who firmly reject the idea of a Creator, or consider it irrelevant, and consequently dismiss as irrational the rich contribution which religions can make towards an integral ecology and the full development of humanity.   Others view religions simply as a subculture to be tolerated.   Nonetheless, science and religion, with their distinctive approaches to understanding reality, can enter into an intense dialogue fruitful for both.</a:t>
            </a:r>
            <a:endParaRPr lang="ja-JP" altLang="en-US" dirty="0"/>
          </a:p>
        </p:txBody>
      </p:sp>
      <p:sp>
        <p:nvSpPr>
          <p:cNvPr id="21" name="楕円 20">
            <a:extLst>
              <a:ext uri="{FF2B5EF4-FFF2-40B4-BE49-F238E27FC236}">
                <a16:creationId xmlns:a16="http://schemas.microsoft.com/office/drawing/2014/main" id="{9FDCD03F-9608-4876-91CE-1359F16CCFBD}"/>
              </a:ext>
            </a:extLst>
          </p:cNvPr>
          <p:cNvSpPr/>
          <p:nvPr/>
        </p:nvSpPr>
        <p:spPr>
          <a:xfrm>
            <a:off x="5049189" y="4390752"/>
            <a:ext cx="3604149" cy="21921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ACA09CF3-2235-45D0-A9EF-FE5A5158C629}"/>
              </a:ext>
            </a:extLst>
          </p:cNvPr>
          <p:cNvSpPr/>
          <p:nvPr/>
        </p:nvSpPr>
        <p:spPr>
          <a:xfrm>
            <a:off x="5302708" y="4882619"/>
            <a:ext cx="3097109" cy="15487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A60B034-D469-4622-A73C-93F4D07B6DC8}"/>
              </a:ext>
            </a:extLst>
          </p:cNvPr>
          <p:cNvSpPr txBox="1"/>
          <p:nvPr/>
        </p:nvSpPr>
        <p:spPr>
          <a:xfrm>
            <a:off x="6181848" y="5408185"/>
            <a:ext cx="1338828" cy="369332"/>
          </a:xfrm>
          <a:prstGeom prst="rect">
            <a:avLst/>
          </a:prstGeom>
          <a:noFill/>
        </p:spPr>
        <p:txBody>
          <a:bodyPr wrap="none" rtlCol="0">
            <a:spAutoFit/>
          </a:bodyPr>
          <a:lstStyle/>
          <a:p>
            <a:pPr algn="ctr"/>
            <a:r>
              <a:rPr kumimoji="1" lang="ja-JP" altLang="en-US" dirty="0">
                <a:hlinkClick r:id="rId3"/>
              </a:rPr>
              <a:t>素朴実在論</a:t>
            </a:r>
            <a:endParaRPr lang="en-US" altLang="ja-JP" dirty="0"/>
          </a:p>
        </p:txBody>
      </p:sp>
      <p:sp>
        <p:nvSpPr>
          <p:cNvPr id="25" name="テキスト ボックス 24">
            <a:extLst>
              <a:ext uri="{FF2B5EF4-FFF2-40B4-BE49-F238E27FC236}">
                <a16:creationId xmlns:a16="http://schemas.microsoft.com/office/drawing/2014/main" id="{68C8ADFA-9378-491B-8B4E-5850EE6BC9DA}"/>
              </a:ext>
            </a:extLst>
          </p:cNvPr>
          <p:cNvSpPr txBox="1"/>
          <p:nvPr/>
        </p:nvSpPr>
        <p:spPr>
          <a:xfrm>
            <a:off x="6368797" y="4487594"/>
            <a:ext cx="877163" cy="369332"/>
          </a:xfrm>
          <a:prstGeom prst="rect">
            <a:avLst/>
          </a:prstGeom>
          <a:noFill/>
        </p:spPr>
        <p:txBody>
          <a:bodyPr wrap="none" rtlCol="0">
            <a:spAutoFit/>
          </a:bodyPr>
          <a:lstStyle/>
          <a:p>
            <a:r>
              <a:rPr kumimoji="1" lang="ja-JP" altLang="en-US" dirty="0"/>
              <a:t>量子論</a:t>
            </a:r>
          </a:p>
        </p:txBody>
      </p:sp>
      <p:sp>
        <p:nvSpPr>
          <p:cNvPr id="26" name="テキスト ボックス 25">
            <a:extLst>
              <a:ext uri="{FF2B5EF4-FFF2-40B4-BE49-F238E27FC236}">
                <a16:creationId xmlns:a16="http://schemas.microsoft.com/office/drawing/2014/main" id="{E8141092-17ED-445A-B0EA-6C39A3E02F12}"/>
              </a:ext>
            </a:extLst>
          </p:cNvPr>
          <p:cNvSpPr txBox="1"/>
          <p:nvPr/>
        </p:nvSpPr>
        <p:spPr>
          <a:xfrm>
            <a:off x="6236721" y="2800794"/>
            <a:ext cx="1056700" cy="369332"/>
          </a:xfrm>
          <a:prstGeom prst="rect">
            <a:avLst/>
          </a:prstGeom>
          <a:noFill/>
        </p:spPr>
        <p:txBody>
          <a:bodyPr wrap="none" rtlCol="0">
            <a:spAutoFit/>
          </a:bodyPr>
          <a:lstStyle/>
          <a:p>
            <a:r>
              <a:rPr lang="en-US" altLang="ja-JP" dirty="0"/>
              <a:t>science</a:t>
            </a:r>
            <a:r>
              <a:rPr lang="ja-JP" altLang="en-US" dirty="0"/>
              <a:t> </a:t>
            </a:r>
            <a:endParaRPr kumimoji="1" lang="ja-JP" altLang="en-US" dirty="0"/>
          </a:p>
        </p:txBody>
      </p:sp>
      <p:sp>
        <p:nvSpPr>
          <p:cNvPr id="27" name="テキスト ボックス 26">
            <a:extLst>
              <a:ext uri="{FF2B5EF4-FFF2-40B4-BE49-F238E27FC236}">
                <a16:creationId xmlns:a16="http://schemas.microsoft.com/office/drawing/2014/main" id="{4B48DE6F-8957-42ED-8360-49F51AC1A7B6}"/>
              </a:ext>
            </a:extLst>
          </p:cNvPr>
          <p:cNvSpPr txBox="1"/>
          <p:nvPr/>
        </p:nvSpPr>
        <p:spPr>
          <a:xfrm>
            <a:off x="6236721" y="1822396"/>
            <a:ext cx="970137" cy="369332"/>
          </a:xfrm>
          <a:prstGeom prst="rect">
            <a:avLst/>
          </a:prstGeom>
          <a:noFill/>
        </p:spPr>
        <p:txBody>
          <a:bodyPr wrap="none" rtlCol="0">
            <a:spAutoFit/>
          </a:bodyPr>
          <a:lstStyle/>
          <a:p>
            <a:r>
              <a:rPr kumimoji="1" lang="en-US" altLang="ja-JP" dirty="0"/>
              <a:t>religion</a:t>
            </a:r>
            <a:endParaRPr kumimoji="1" lang="ja-JP" altLang="en-US" dirty="0"/>
          </a:p>
        </p:txBody>
      </p:sp>
      <p:sp>
        <p:nvSpPr>
          <p:cNvPr id="28" name="テキスト ボックス 27">
            <a:extLst>
              <a:ext uri="{FF2B5EF4-FFF2-40B4-BE49-F238E27FC236}">
                <a16:creationId xmlns:a16="http://schemas.microsoft.com/office/drawing/2014/main" id="{D01439BF-52A3-46F7-92BB-BFFA9228D445}"/>
              </a:ext>
            </a:extLst>
          </p:cNvPr>
          <p:cNvSpPr txBox="1"/>
          <p:nvPr/>
        </p:nvSpPr>
        <p:spPr>
          <a:xfrm>
            <a:off x="4988782" y="1307945"/>
            <a:ext cx="3466013" cy="369332"/>
          </a:xfrm>
          <a:prstGeom prst="rect">
            <a:avLst/>
          </a:prstGeom>
          <a:noFill/>
        </p:spPr>
        <p:txBody>
          <a:bodyPr wrap="none" rtlCol="0">
            <a:spAutoFit/>
          </a:bodyPr>
          <a:lstStyle/>
          <a:p>
            <a:r>
              <a:rPr kumimoji="1" lang="ja-JP" altLang="en-US" u="sng" dirty="0"/>
              <a:t>フランシスコ教皇の</a:t>
            </a:r>
            <a:r>
              <a:rPr kumimoji="1" lang="en-US" altLang="ja-JP" u="sng" dirty="0"/>
              <a:t>reality view</a:t>
            </a:r>
            <a:endParaRPr kumimoji="1" lang="ja-JP" altLang="en-US" u="sng" dirty="0"/>
          </a:p>
        </p:txBody>
      </p:sp>
      <p:sp>
        <p:nvSpPr>
          <p:cNvPr id="29" name="テキスト ボックス 28">
            <a:extLst>
              <a:ext uri="{FF2B5EF4-FFF2-40B4-BE49-F238E27FC236}">
                <a16:creationId xmlns:a16="http://schemas.microsoft.com/office/drawing/2014/main" id="{5883F736-624A-40F9-BB54-732C4475B867}"/>
              </a:ext>
            </a:extLst>
          </p:cNvPr>
          <p:cNvSpPr txBox="1"/>
          <p:nvPr/>
        </p:nvSpPr>
        <p:spPr>
          <a:xfrm>
            <a:off x="5305203" y="3995247"/>
            <a:ext cx="3004349" cy="369332"/>
          </a:xfrm>
          <a:prstGeom prst="rect">
            <a:avLst/>
          </a:prstGeom>
          <a:noFill/>
        </p:spPr>
        <p:txBody>
          <a:bodyPr wrap="none" rtlCol="0">
            <a:spAutoFit/>
          </a:bodyPr>
          <a:lstStyle/>
          <a:p>
            <a:r>
              <a:rPr kumimoji="1" lang="ja-JP" altLang="en-US" u="sng" dirty="0"/>
              <a:t>参考：量子論の</a:t>
            </a:r>
            <a:r>
              <a:rPr kumimoji="1" lang="en-US" altLang="ja-JP" u="sng" dirty="0"/>
              <a:t>reality view</a:t>
            </a:r>
            <a:endParaRPr kumimoji="1" lang="ja-JP" altLang="en-US" u="sng" dirty="0"/>
          </a:p>
        </p:txBody>
      </p:sp>
      <p:sp>
        <p:nvSpPr>
          <p:cNvPr id="34" name="円弧 33">
            <a:extLst>
              <a:ext uri="{FF2B5EF4-FFF2-40B4-BE49-F238E27FC236}">
                <a16:creationId xmlns:a16="http://schemas.microsoft.com/office/drawing/2014/main" id="{2BC18C74-D744-44CD-BA8B-5488DDF34143}"/>
              </a:ext>
            </a:extLst>
          </p:cNvPr>
          <p:cNvSpPr/>
          <p:nvPr/>
        </p:nvSpPr>
        <p:spPr>
          <a:xfrm>
            <a:off x="7022603" y="4662647"/>
            <a:ext cx="687595" cy="930204"/>
          </a:xfrm>
          <a:prstGeom prst="arc">
            <a:avLst>
              <a:gd name="adj1" fmla="val 16016806"/>
              <a:gd name="adj2" fmla="val 4790300"/>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a:t>　</a:t>
            </a:r>
          </a:p>
        </p:txBody>
      </p:sp>
      <p:sp>
        <p:nvSpPr>
          <p:cNvPr id="35" name="テキスト ボックス 34">
            <a:extLst>
              <a:ext uri="{FF2B5EF4-FFF2-40B4-BE49-F238E27FC236}">
                <a16:creationId xmlns:a16="http://schemas.microsoft.com/office/drawing/2014/main" id="{390E0947-C3D5-4681-A27E-878774350721}"/>
              </a:ext>
            </a:extLst>
          </p:cNvPr>
          <p:cNvSpPr txBox="1"/>
          <p:nvPr/>
        </p:nvSpPr>
        <p:spPr>
          <a:xfrm>
            <a:off x="7622293" y="4701716"/>
            <a:ext cx="646331" cy="369332"/>
          </a:xfrm>
          <a:prstGeom prst="rect">
            <a:avLst/>
          </a:prstGeom>
          <a:noFill/>
        </p:spPr>
        <p:txBody>
          <a:bodyPr wrap="none" rtlCol="0">
            <a:spAutoFit/>
          </a:bodyPr>
          <a:lstStyle/>
          <a:p>
            <a:r>
              <a:rPr kumimoji="1" lang="ja-JP" altLang="en-US" dirty="0"/>
              <a:t>内包</a:t>
            </a:r>
          </a:p>
        </p:txBody>
      </p:sp>
    </p:spTree>
    <p:extLst>
      <p:ext uri="{BB962C8B-B14F-4D97-AF65-F5344CB8AC3E}">
        <p14:creationId xmlns:p14="http://schemas.microsoft.com/office/powerpoint/2010/main" val="153719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F435406-0798-4C3B-8403-647E796443E0}"/>
              </a:ext>
            </a:extLst>
          </p:cNvPr>
          <p:cNvSpPr>
            <a:spLocks noGrp="1"/>
          </p:cNvSpPr>
          <p:nvPr>
            <p:ph type="title"/>
          </p:nvPr>
        </p:nvSpPr>
        <p:spPr>
          <a:xfrm>
            <a:off x="153110" y="165000"/>
            <a:ext cx="8765307" cy="1603677"/>
          </a:xfrm>
          <a:ln w="25400">
            <a:solidFill>
              <a:schemeClr val="tx1"/>
            </a:solidFill>
          </a:ln>
        </p:spPr>
        <p:txBody>
          <a:bodyPr>
            <a:normAutofit/>
          </a:bodyPr>
          <a:lstStyle/>
          <a:p>
            <a:pPr algn="ctr"/>
            <a:r>
              <a:rPr lang="ja-JP" altLang="en-US" dirty="0"/>
              <a:t>解釈問題</a:t>
            </a:r>
            <a:br>
              <a:rPr kumimoji="1" lang="en-US" altLang="ja-JP" dirty="0"/>
            </a:br>
            <a:r>
              <a:rPr kumimoji="1" lang="ja-JP" altLang="en-US" sz="6000" dirty="0"/>
              <a:t>　</a:t>
            </a:r>
            <a:r>
              <a:rPr kumimoji="1" lang="en-US" altLang="ja-JP" sz="2400" dirty="0"/>
              <a:t>『</a:t>
            </a:r>
            <a:r>
              <a:rPr lang="en-US" altLang="ja-JP" sz="2200" u="sng" dirty="0">
                <a:hlinkClick r:id="rId3"/>
              </a:rPr>
              <a:t>佐藤文隆先生の量子論</a:t>
            </a:r>
            <a:r>
              <a:rPr kumimoji="1" lang="en-US" altLang="ja-JP" sz="2400" dirty="0"/>
              <a:t>』160</a:t>
            </a:r>
            <a:r>
              <a:rPr kumimoji="1" lang="ja-JP" altLang="en-US" sz="2400" dirty="0"/>
              <a:t>頁</a:t>
            </a:r>
            <a:endParaRPr kumimoji="1" lang="ja-JP" altLang="en-US" dirty="0"/>
          </a:p>
        </p:txBody>
      </p:sp>
      <p:pic>
        <p:nvPicPr>
          <p:cNvPr id="8" name="コンテンツ プレースホルダー 7">
            <a:extLst>
              <a:ext uri="{FF2B5EF4-FFF2-40B4-BE49-F238E27FC236}">
                <a16:creationId xmlns:a16="http://schemas.microsoft.com/office/drawing/2014/main" id="{AAFE3023-9FAB-4DEA-892A-B05DA7E50B4F}"/>
              </a:ext>
            </a:extLst>
          </p:cNvPr>
          <p:cNvPicPr>
            <a:picLocks noGrp="1" noChangeAspect="1"/>
          </p:cNvPicPr>
          <p:nvPr>
            <p:ph idx="1"/>
          </p:nvPr>
        </p:nvPicPr>
        <p:blipFill>
          <a:blip r:embed="rId4"/>
          <a:stretch>
            <a:fillRect/>
          </a:stretch>
        </p:blipFill>
        <p:spPr>
          <a:xfrm>
            <a:off x="989846" y="2080555"/>
            <a:ext cx="5877676" cy="4189320"/>
          </a:xfrm>
          <a:prstGeom prst="rect">
            <a:avLst/>
          </a:prstGeom>
        </p:spPr>
      </p:pic>
      <p:sp>
        <p:nvSpPr>
          <p:cNvPr id="5" name="スライド番号プレースホルダー 4">
            <a:extLst>
              <a:ext uri="{FF2B5EF4-FFF2-40B4-BE49-F238E27FC236}">
                <a16:creationId xmlns:a16="http://schemas.microsoft.com/office/drawing/2014/main" id="{03F8142F-78BF-40DF-84A9-F5F9849BE47B}"/>
              </a:ext>
            </a:extLst>
          </p:cNvPr>
          <p:cNvSpPr>
            <a:spLocks noGrp="1"/>
          </p:cNvSpPr>
          <p:nvPr>
            <p:ph type="sldNum" sz="quarter" idx="12"/>
          </p:nvPr>
        </p:nvSpPr>
        <p:spPr/>
        <p:txBody>
          <a:bodyPr/>
          <a:lstStyle/>
          <a:p>
            <a:fld id="{C2DFA952-CABB-4C42-8D8E-EFB0BB8A3951}" type="slidenum">
              <a:rPr lang="ja-JP" altLang="en-US" smtClean="0"/>
              <a:pPr/>
              <a:t>7</a:t>
            </a:fld>
            <a:endParaRPr lang="ja-JP" altLang="en-US" dirty="0"/>
          </a:p>
        </p:txBody>
      </p:sp>
      <p:sp>
        <p:nvSpPr>
          <p:cNvPr id="9" name="テキスト ボックス 8">
            <a:extLst>
              <a:ext uri="{FF2B5EF4-FFF2-40B4-BE49-F238E27FC236}">
                <a16:creationId xmlns:a16="http://schemas.microsoft.com/office/drawing/2014/main" id="{10E5590D-5B37-4D69-89D1-3121EBD6AE8F}"/>
              </a:ext>
            </a:extLst>
          </p:cNvPr>
          <p:cNvSpPr txBox="1"/>
          <p:nvPr/>
        </p:nvSpPr>
        <p:spPr>
          <a:xfrm>
            <a:off x="0" y="2952218"/>
            <a:ext cx="1497027" cy="900246"/>
          </a:xfrm>
          <a:prstGeom prst="rect">
            <a:avLst/>
          </a:prstGeom>
          <a:noFill/>
          <a:ln>
            <a:solidFill>
              <a:schemeClr val="tx1"/>
            </a:solidFill>
          </a:ln>
        </p:spPr>
        <p:txBody>
          <a:bodyPr wrap="square" rtlCol="0">
            <a:spAutoFit/>
          </a:bodyPr>
          <a:lstStyle/>
          <a:p>
            <a:r>
              <a:rPr kumimoji="1" lang="ja-JP" altLang="en-US" sz="1050" dirty="0"/>
              <a:t>非推奨</a:t>
            </a:r>
            <a:r>
              <a:rPr kumimoji="1" lang="en-US" altLang="ja-JP" sz="1050" dirty="0"/>
              <a:t>:</a:t>
            </a:r>
          </a:p>
          <a:p>
            <a:r>
              <a:rPr kumimoji="1" lang="ja-JP" altLang="en-US" sz="1050" dirty="0"/>
              <a:t>量子力学が炙り出しているマクロ世界の認識者依存の特殊性を直視していない。</a:t>
            </a:r>
            <a:endParaRPr kumimoji="1" lang="ja-JP" altLang="en-US" dirty="0"/>
          </a:p>
        </p:txBody>
      </p:sp>
      <p:sp>
        <p:nvSpPr>
          <p:cNvPr id="10" name="テキスト ボックス 9">
            <a:extLst>
              <a:ext uri="{FF2B5EF4-FFF2-40B4-BE49-F238E27FC236}">
                <a16:creationId xmlns:a16="http://schemas.microsoft.com/office/drawing/2014/main" id="{650C8F1B-6EFC-4440-97ED-B98751A63EFC}"/>
              </a:ext>
            </a:extLst>
          </p:cNvPr>
          <p:cNvSpPr txBox="1"/>
          <p:nvPr/>
        </p:nvSpPr>
        <p:spPr>
          <a:xfrm>
            <a:off x="0" y="4361115"/>
            <a:ext cx="1497027" cy="1061829"/>
          </a:xfrm>
          <a:prstGeom prst="rect">
            <a:avLst/>
          </a:prstGeom>
          <a:noFill/>
          <a:ln>
            <a:solidFill>
              <a:schemeClr val="tx1"/>
            </a:solidFill>
          </a:ln>
        </p:spPr>
        <p:txBody>
          <a:bodyPr wrap="square" rtlCol="0">
            <a:spAutoFit/>
          </a:bodyPr>
          <a:lstStyle/>
          <a:p>
            <a:r>
              <a:rPr kumimoji="1" lang="ja-JP" altLang="en-US" sz="1050" dirty="0"/>
              <a:t>否定</a:t>
            </a:r>
            <a:r>
              <a:rPr kumimoji="1" lang="en-US" altLang="ja-JP" sz="1050" dirty="0"/>
              <a:t>:</a:t>
            </a:r>
          </a:p>
          <a:p>
            <a:r>
              <a:rPr kumimoji="1" lang="en-US" altLang="ja-JP" sz="1050" dirty="0"/>
              <a:t>EPR</a:t>
            </a:r>
            <a:r>
              <a:rPr kumimoji="1" lang="ja-JP" altLang="en-US" sz="1050" dirty="0"/>
              <a:t>論文が提起した</a:t>
            </a:r>
            <a:r>
              <a:rPr kumimoji="1" lang="en-US" altLang="ja-JP" sz="1050" dirty="0"/>
              <a:t>｢</a:t>
            </a:r>
            <a:r>
              <a:rPr kumimoji="1" lang="ja-JP" altLang="en-US" sz="1050" dirty="0"/>
              <a:t>対象が予め値を持つ</a:t>
            </a:r>
            <a:r>
              <a:rPr kumimoji="1" lang="en-US" altLang="ja-JP" sz="1050" dirty="0"/>
              <a:t>｣</a:t>
            </a:r>
            <a:r>
              <a:rPr kumimoji="1" lang="ja-JP" altLang="en-US" sz="1050" dirty="0"/>
              <a:t>が実験で否定されたことはこの立場を不可能にしている。</a:t>
            </a:r>
            <a:endParaRPr kumimoji="1" lang="ja-JP" altLang="en-US" dirty="0"/>
          </a:p>
        </p:txBody>
      </p:sp>
      <p:sp>
        <p:nvSpPr>
          <p:cNvPr id="11" name="テキスト ボックス 10">
            <a:extLst>
              <a:ext uri="{FF2B5EF4-FFF2-40B4-BE49-F238E27FC236}">
                <a16:creationId xmlns:a16="http://schemas.microsoft.com/office/drawing/2014/main" id="{4641194E-3E2C-4DE9-8186-D722B3B96762}"/>
              </a:ext>
            </a:extLst>
          </p:cNvPr>
          <p:cNvSpPr txBox="1"/>
          <p:nvPr/>
        </p:nvSpPr>
        <p:spPr>
          <a:xfrm>
            <a:off x="5988106" y="2548262"/>
            <a:ext cx="3155895" cy="1392689"/>
          </a:xfrm>
          <a:prstGeom prst="rect">
            <a:avLst/>
          </a:prstGeom>
          <a:noFill/>
          <a:ln>
            <a:solidFill>
              <a:schemeClr val="tx1"/>
            </a:solidFill>
          </a:ln>
        </p:spPr>
        <p:txBody>
          <a:bodyPr wrap="square" rtlCol="0">
            <a:spAutoFit/>
          </a:bodyPr>
          <a:lstStyle/>
          <a:p>
            <a:r>
              <a:rPr kumimoji="1" lang="ja-JP" altLang="en-US" sz="1050" dirty="0">
                <a:solidFill>
                  <a:srgbClr val="FF0000"/>
                </a:solidFill>
              </a:rPr>
              <a:t>佐藤文隆先生の推奨</a:t>
            </a:r>
            <a:r>
              <a:rPr kumimoji="1" lang="en-US" altLang="ja-JP" sz="1050" dirty="0"/>
              <a:t>:</a:t>
            </a:r>
          </a:p>
          <a:p>
            <a:r>
              <a:rPr kumimoji="1" lang="ja-JP" altLang="en-US" sz="1050" dirty="0"/>
              <a:t>量子力学創設者の一人である</a:t>
            </a:r>
            <a:r>
              <a:rPr kumimoji="1" lang="ja-JP" altLang="en-US" sz="1100" b="1" dirty="0"/>
              <a:t>ボーア</a:t>
            </a:r>
            <a:r>
              <a:rPr kumimoji="1" lang="ja-JP" altLang="en-US" sz="1050" dirty="0"/>
              <a:t>は、従来の素朴実在論によるマクロ世界理解との明らかな矛盾を目の前にして混乱の沈静化を図ろうとし、</a:t>
            </a:r>
            <a:r>
              <a:rPr kumimoji="1" lang="en-US" altLang="ja-JP" sz="1050" dirty="0"/>
              <a:t>｢</a:t>
            </a:r>
            <a:r>
              <a:rPr kumimoji="1" lang="ja-JP" altLang="en-US" sz="1050" dirty="0"/>
              <a:t>収縮</a:t>
            </a:r>
            <a:r>
              <a:rPr kumimoji="1" lang="en-US" altLang="ja-JP" sz="1050" dirty="0"/>
              <a:t>｣｢</a:t>
            </a:r>
            <a:r>
              <a:rPr kumimoji="1" lang="ja-JP" altLang="en-US" sz="1050" dirty="0"/>
              <a:t>不確定性原理</a:t>
            </a:r>
            <a:r>
              <a:rPr kumimoji="1" lang="en-US" altLang="ja-JP" sz="1050" dirty="0"/>
              <a:t>｣｢</a:t>
            </a:r>
            <a:r>
              <a:rPr kumimoji="1" lang="ja-JP" altLang="en-US" sz="1050" dirty="0"/>
              <a:t>相補性</a:t>
            </a:r>
            <a:r>
              <a:rPr kumimoji="1" lang="en-US" altLang="ja-JP" sz="1050" dirty="0"/>
              <a:t>(complementarity)｣</a:t>
            </a:r>
            <a:r>
              <a:rPr kumimoji="1" lang="ja-JP" altLang="en-US" sz="1050" dirty="0"/>
              <a:t>の三点セットからなる</a:t>
            </a:r>
            <a:r>
              <a:rPr kumimoji="1" lang="en-US" altLang="ja-JP" sz="1050" dirty="0"/>
              <a:t>｢</a:t>
            </a:r>
            <a:r>
              <a:rPr kumimoji="1" lang="ja-JP" altLang="en-US" sz="1050" dirty="0">
                <a:hlinkClick r:id="rId5"/>
              </a:rPr>
              <a:t>コペンハーゲン解釈</a:t>
            </a:r>
            <a:r>
              <a:rPr kumimoji="1" lang="en-US" altLang="ja-JP" sz="1050" dirty="0"/>
              <a:t>｣</a:t>
            </a:r>
            <a:r>
              <a:rPr kumimoji="1" lang="ja-JP" altLang="en-US" sz="1050" dirty="0"/>
              <a:t>に辿り着いた。これらが今後、公共の知識として広まればこの部類の解釈が</a:t>
            </a:r>
            <a:r>
              <a:rPr lang="ja-JP" altLang="en-US" sz="1050" dirty="0"/>
              <a:t>社会に定着するだろう。</a:t>
            </a:r>
            <a:endParaRPr kumimoji="1" lang="ja-JP" altLang="en-US" dirty="0"/>
          </a:p>
        </p:txBody>
      </p:sp>
      <p:sp>
        <p:nvSpPr>
          <p:cNvPr id="12" name="テキスト ボックス 11">
            <a:extLst>
              <a:ext uri="{FF2B5EF4-FFF2-40B4-BE49-F238E27FC236}">
                <a16:creationId xmlns:a16="http://schemas.microsoft.com/office/drawing/2014/main" id="{E1BA6CA7-8E25-463A-84FA-5A4FB3B5492E}"/>
              </a:ext>
            </a:extLst>
          </p:cNvPr>
          <p:cNvSpPr txBox="1"/>
          <p:nvPr/>
        </p:nvSpPr>
        <p:spPr>
          <a:xfrm>
            <a:off x="5988106" y="4054379"/>
            <a:ext cx="3155895" cy="1223412"/>
          </a:xfrm>
          <a:prstGeom prst="rect">
            <a:avLst/>
          </a:prstGeom>
          <a:noFill/>
          <a:ln>
            <a:solidFill>
              <a:schemeClr val="tx1"/>
            </a:solidFill>
          </a:ln>
        </p:spPr>
        <p:txBody>
          <a:bodyPr wrap="square" rtlCol="0">
            <a:spAutoFit/>
          </a:bodyPr>
          <a:lstStyle/>
          <a:p>
            <a:r>
              <a:rPr kumimoji="1" lang="ja-JP" altLang="en-US" sz="1050" dirty="0"/>
              <a:t>今後の情報処理数理技術の進展次第</a:t>
            </a:r>
            <a:r>
              <a:rPr kumimoji="1" lang="en-US" altLang="ja-JP" sz="1050" dirty="0"/>
              <a:t>:</a:t>
            </a:r>
          </a:p>
          <a:p>
            <a:r>
              <a:rPr kumimoji="1" lang="ja-JP" altLang="en-US" sz="1050" dirty="0"/>
              <a:t>ここでいう</a:t>
            </a:r>
            <a:r>
              <a:rPr kumimoji="1" lang="en-US" altLang="ja-JP" sz="1050" dirty="0"/>
              <a:t>｢</a:t>
            </a:r>
            <a:r>
              <a:rPr kumimoji="1" lang="ja-JP" altLang="en-US" sz="1050" dirty="0"/>
              <a:t>信念</a:t>
            </a:r>
            <a:r>
              <a:rPr kumimoji="1" lang="en-US" altLang="ja-JP" sz="1050" dirty="0"/>
              <a:t>｣</a:t>
            </a:r>
            <a:r>
              <a:rPr kumimoji="1" lang="ja-JP" altLang="en-US" sz="1050" dirty="0"/>
              <a:t>は、確率の二つの見方、客観解釈と主観解釈</a:t>
            </a:r>
            <a:r>
              <a:rPr kumimoji="1" lang="en-US" altLang="ja-JP" sz="1050" dirty="0"/>
              <a:t>(</a:t>
            </a:r>
            <a:r>
              <a:rPr kumimoji="1" lang="ja-JP" altLang="en-US" sz="1050" dirty="0"/>
              <a:t>ベイズ確率論</a:t>
            </a:r>
            <a:r>
              <a:rPr kumimoji="1" lang="en-US" altLang="ja-JP" sz="1050" dirty="0"/>
              <a:t>)</a:t>
            </a:r>
            <a:r>
              <a:rPr kumimoji="1" lang="ja-JP" altLang="en-US" sz="1050" dirty="0"/>
              <a:t>のうち、主観解釈を量子力学の確率とみなす立場である。</a:t>
            </a:r>
            <a:r>
              <a:rPr kumimoji="1" lang="en-US" altLang="ja-JP" sz="1050" dirty="0"/>
              <a:t>AI</a:t>
            </a:r>
            <a:r>
              <a:rPr kumimoji="1" lang="ja-JP" altLang="en-US" sz="1050" dirty="0"/>
              <a:t>や情報通信機器の革新とその利用拡大が数理概念のイメージを徐々に変え、その中で量子力学に関する人々の見方も変容していくと予想される。</a:t>
            </a:r>
            <a:endParaRPr kumimoji="1" lang="en-US" altLang="ja-JP" sz="1050" dirty="0"/>
          </a:p>
        </p:txBody>
      </p:sp>
      <p:sp>
        <p:nvSpPr>
          <p:cNvPr id="2" name="テキスト ボックス 1">
            <a:extLst>
              <a:ext uri="{FF2B5EF4-FFF2-40B4-BE49-F238E27FC236}">
                <a16:creationId xmlns:a16="http://schemas.microsoft.com/office/drawing/2014/main" id="{B149F44D-99FC-4925-835D-05B144922316}"/>
              </a:ext>
            </a:extLst>
          </p:cNvPr>
          <p:cNvSpPr txBox="1"/>
          <p:nvPr/>
        </p:nvSpPr>
        <p:spPr>
          <a:xfrm>
            <a:off x="130720" y="758559"/>
            <a:ext cx="8882560" cy="338554"/>
          </a:xfrm>
          <a:prstGeom prst="rect">
            <a:avLst/>
          </a:prstGeom>
          <a:noFill/>
        </p:spPr>
        <p:txBody>
          <a:bodyPr wrap="none" rtlCol="0">
            <a:spAutoFit/>
          </a:bodyPr>
          <a:lstStyle/>
          <a:p>
            <a:r>
              <a:rPr kumimoji="1" lang="en-US" altLang="ja-JP" sz="1600" dirty="0"/>
              <a:t>realities</a:t>
            </a:r>
            <a:r>
              <a:rPr kumimoji="1" lang="ja-JP" altLang="en-US" sz="1600" dirty="0"/>
              <a:t>は、対象に固有な</a:t>
            </a:r>
            <a:r>
              <a:rPr kumimoji="1" lang="en-US" altLang="ja-JP" sz="1600" dirty="0"/>
              <a:t>reality</a:t>
            </a:r>
            <a:r>
              <a:rPr kumimoji="1" lang="ja-JP" altLang="en-US" sz="1600" dirty="0"/>
              <a:t>に収縮するのか、それとも観察者に依る</a:t>
            </a:r>
            <a:r>
              <a:rPr kumimoji="1" lang="en-US" altLang="ja-JP" sz="1600" dirty="0"/>
              <a:t>reality</a:t>
            </a:r>
            <a:r>
              <a:rPr kumimoji="1" lang="ja-JP" altLang="en-US" sz="1600" dirty="0"/>
              <a:t>に収縮するのか</a:t>
            </a:r>
          </a:p>
        </p:txBody>
      </p:sp>
      <p:sp>
        <p:nvSpPr>
          <p:cNvPr id="3" name="テキスト ボックス 2">
            <a:extLst>
              <a:ext uri="{FF2B5EF4-FFF2-40B4-BE49-F238E27FC236}">
                <a16:creationId xmlns:a16="http://schemas.microsoft.com/office/drawing/2014/main" id="{D3D3A8D2-E4E2-4BE8-AFBB-7EA3A8B303CB}"/>
              </a:ext>
            </a:extLst>
          </p:cNvPr>
          <p:cNvSpPr txBox="1"/>
          <p:nvPr/>
        </p:nvSpPr>
        <p:spPr>
          <a:xfrm>
            <a:off x="5494492" y="2421420"/>
            <a:ext cx="595035" cy="584775"/>
          </a:xfrm>
          <a:prstGeom prst="rect">
            <a:avLst/>
          </a:prstGeom>
          <a:noFill/>
        </p:spPr>
        <p:txBody>
          <a:bodyPr wrap="none" rtlCol="0">
            <a:spAutoFit/>
          </a:bodyPr>
          <a:lstStyle/>
          <a:p>
            <a:r>
              <a:rPr kumimoji="1" lang="ja-JP" altLang="en-US" sz="3200" dirty="0">
                <a:solidFill>
                  <a:srgbClr val="FF0000"/>
                </a:solidFill>
              </a:rPr>
              <a:t>◎</a:t>
            </a:r>
          </a:p>
        </p:txBody>
      </p:sp>
      <p:sp>
        <p:nvSpPr>
          <p:cNvPr id="13" name="テキスト ボックス 12">
            <a:extLst>
              <a:ext uri="{FF2B5EF4-FFF2-40B4-BE49-F238E27FC236}">
                <a16:creationId xmlns:a16="http://schemas.microsoft.com/office/drawing/2014/main" id="{00B580CC-96B1-43A4-B8A6-7AD2CAA33CCB}"/>
              </a:ext>
            </a:extLst>
          </p:cNvPr>
          <p:cNvSpPr txBox="1"/>
          <p:nvPr/>
        </p:nvSpPr>
        <p:spPr>
          <a:xfrm>
            <a:off x="5484936" y="3948970"/>
            <a:ext cx="595035" cy="584775"/>
          </a:xfrm>
          <a:prstGeom prst="rect">
            <a:avLst/>
          </a:prstGeom>
          <a:noFill/>
        </p:spPr>
        <p:txBody>
          <a:bodyPr wrap="none" rtlCol="0">
            <a:spAutoFit/>
          </a:bodyPr>
          <a:lstStyle/>
          <a:p>
            <a:r>
              <a:rPr kumimoji="1" lang="ja-JP" altLang="en-US" sz="3200" dirty="0">
                <a:solidFill>
                  <a:srgbClr val="FF0000"/>
                </a:solidFill>
              </a:rPr>
              <a:t>○</a:t>
            </a:r>
          </a:p>
        </p:txBody>
      </p:sp>
      <p:sp>
        <p:nvSpPr>
          <p:cNvPr id="14" name="テキスト ボックス 13">
            <a:extLst>
              <a:ext uri="{FF2B5EF4-FFF2-40B4-BE49-F238E27FC236}">
                <a16:creationId xmlns:a16="http://schemas.microsoft.com/office/drawing/2014/main" id="{D707D8E5-08FD-41F4-98BA-58132B892D06}"/>
              </a:ext>
            </a:extLst>
          </p:cNvPr>
          <p:cNvSpPr txBox="1"/>
          <p:nvPr/>
        </p:nvSpPr>
        <p:spPr>
          <a:xfrm>
            <a:off x="2660160" y="3852464"/>
            <a:ext cx="748923" cy="769441"/>
          </a:xfrm>
          <a:prstGeom prst="rect">
            <a:avLst/>
          </a:prstGeom>
          <a:noFill/>
        </p:spPr>
        <p:txBody>
          <a:bodyPr wrap="none" rtlCol="0">
            <a:spAutoFit/>
          </a:bodyPr>
          <a:lstStyle/>
          <a:p>
            <a:r>
              <a:rPr kumimoji="1" lang="en-US" altLang="ja-JP" sz="4400" dirty="0">
                <a:solidFill>
                  <a:srgbClr val="FF0000"/>
                </a:solidFill>
              </a:rPr>
              <a:t>×</a:t>
            </a:r>
            <a:endParaRPr kumimoji="1" lang="ja-JP" altLang="en-US" sz="4400" dirty="0">
              <a:solidFill>
                <a:srgbClr val="FF0000"/>
              </a:solidFill>
            </a:endParaRPr>
          </a:p>
        </p:txBody>
      </p:sp>
      <p:sp>
        <p:nvSpPr>
          <p:cNvPr id="15" name="テキスト ボックス 14">
            <a:extLst>
              <a:ext uri="{FF2B5EF4-FFF2-40B4-BE49-F238E27FC236}">
                <a16:creationId xmlns:a16="http://schemas.microsoft.com/office/drawing/2014/main" id="{3436A678-E1BD-4CC4-84C1-87BD6E3257A1}"/>
              </a:ext>
            </a:extLst>
          </p:cNvPr>
          <p:cNvSpPr txBox="1"/>
          <p:nvPr/>
        </p:nvSpPr>
        <p:spPr>
          <a:xfrm>
            <a:off x="2723124" y="2484783"/>
            <a:ext cx="595035" cy="584775"/>
          </a:xfrm>
          <a:prstGeom prst="rect">
            <a:avLst/>
          </a:prstGeom>
          <a:noFill/>
        </p:spPr>
        <p:txBody>
          <a:bodyPr wrap="none" rtlCol="0">
            <a:spAutoFit/>
          </a:bodyPr>
          <a:lstStyle/>
          <a:p>
            <a:r>
              <a:rPr kumimoji="1" lang="ja-JP" altLang="en-US" sz="3200" dirty="0">
                <a:solidFill>
                  <a:srgbClr val="FF0000"/>
                </a:solidFill>
              </a:rPr>
              <a:t>△</a:t>
            </a:r>
          </a:p>
        </p:txBody>
      </p:sp>
      <p:sp>
        <p:nvSpPr>
          <p:cNvPr id="7" name="テキスト ボックス 6">
            <a:extLst>
              <a:ext uri="{FF2B5EF4-FFF2-40B4-BE49-F238E27FC236}">
                <a16:creationId xmlns:a16="http://schemas.microsoft.com/office/drawing/2014/main" id="{D4D10BF2-DF61-4D2C-A95D-4DD7C997A481}"/>
              </a:ext>
            </a:extLst>
          </p:cNvPr>
          <p:cNvSpPr txBox="1"/>
          <p:nvPr/>
        </p:nvSpPr>
        <p:spPr>
          <a:xfrm>
            <a:off x="5920353" y="5839231"/>
            <a:ext cx="3031599" cy="369332"/>
          </a:xfrm>
          <a:prstGeom prst="rect">
            <a:avLst/>
          </a:prstGeom>
          <a:noFill/>
        </p:spPr>
        <p:txBody>
          <a:bodyPr wrap="none" rtlCol="0">
            <a:spAutoFit/>
          </a:bodyPr>
          <a:lstStyle/>
          <a:p>
            <a:r>
              <a:rPr kumimoji="1" lang="ja-JP" altLang="en-US" dirty="0"/>
              <a:t>　　　</a:t>
            </a:r>
            <a:r>
              <a:rPr kumimoji="1" lang="ja-JP" altLang="en-US" sz="1050" dirty="0"/>
              <a:t>内の記述は佐藤文隆氏の記述の要約</a:t>
            </a:r>
          </a:p>
        </p:txBody>
      </p:sp>
      <p:sp>
        <p:nvSpPr>
          <p:cNvPr id="16" name="テキスト ボックス 15">
            <a:extLst>
              <a:ext uri="{FF2B5EF4-FFF2-40B4-BE49-F238E27FC236}">
                <a16:creationId xmlns:a16="http://schemas.microsoft.com/office/drawing/2014/main" id="{E87A7F85-E609-4A87-A510-42A04A572A38}"/>
              </a:ext>
            </a:extLst>
          </p:cNvPr>
          <p:cNvSpPr txBox="1"/>
          <p:nvPr/>
        </p:nvSpPr>
        <p:spPr>
          <a:xfrm>
            <a:off x="6089527" y="5727171"/>
            <a:ext cx="595036" cy="692497"/>
          </a:xfrm>
          <a:prstGeom prst="rect">
            <a:avLst/>
          </a:prstGeom>
          <a:noFill/>
          <a:ln>
            <a:solidFill>
              <a:schemeClr val="tx1"/>
            </a:solidFill>
          </a:ln>
        </p:spPr>
        <p:txBody>
          <a:bodyPr wrap="square" rtlCol="0">
            <a:spAutoFit/>
          </a:bodyPr>
          <a:lstStyle/>
          <a:p>
            <a:endParaRPr kumimoji="1" lang="en-US" altLang="ja-JP" sz="1050" dirty="0"/>
          </a:p>
          <a:p>
            <a:endParaRPr lang="en-US" altLang="ja-JP" sz="1050" dirty="0"/>
          </a:p>
          <a:p>
            <a:endParaRPr kumimoji="1" lang="ja-JP" altLang="en-US" dirty="0"/>
          </a:p>
        </p:txBody>
      </p:sp>
    </p:spTree>
    <p:extLst>
      <p:ext uri="{BB962C8B-B14F-4D97-AF65-F5344CB8AC3E}">
        <p14:creationId xmlns:p14="http://schemas.microsoft.com/office/powerpoint/2010/main" val="145312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8DF0E-408B-4B53-8826-8D637769F738}"/>
              </a:ext>
            </a:extLst>
          </p:cNvPr>
          <p:cNvSpPr>
            <a:spLocks noGrp="1"/>
          </p:cNvSpPr>
          <p:nvPr>
            <p:ph type="title"/>
          </p:nvPr>
        </p:nvSpPr>
        <p:spPr>
          <a:xfrm>
            <a:off x="119272" y="93786"/>
            <a:ext cx="8749587" cy="1096980"/>
          </a:xfrm>
          <a:ln w="25400">
            <a:solidFill>
              <a:schemeClr val="tx1"/>
            </a:solidFill>
          </a:ln>
        </p:spPr>
        <p:txBody>
          <a:bodyPr>
            <a:noAutofit/>
          </a:bodyPr>
          <a:lstStyle/>
          <a:p>
            <a:pPr algn="ctr"/>
            <a:r>
              <a:rPr lang="ja-JP" altLang="en-US" sz="1100" dirty="0"/>
              <a:t>実験は「物理的存在は予め確定値を持って存在しているわけではない」ことを示している。</a:t>
            </a:r>
            <a:br>
              <a:rPr kumimoji="1" lang="en-US" altLang="ja-JP" sz="1100" dirty="0"/>
            </a:br>
            <a:r>
              <a:rPr kumimoji="1" lang="ja-JP" altLang="en-US" sz="1100" dirty="0"/>
              <a:t>「参加者」による自然への介入があって初めて「自然」からの応答が返ってくる。</a:t>
            </a:r>
            <a:br>
              <a:rPr kumimoji="1" lang="en-US" altLang="ja-JP" sz="1100" dirty="0"/>
            </a:br>
            <a:r>
              <a:rPr kumimoji="1" lang="ja-JP" altLang="en-US" sz="3200" dirty="0"/>
              <a:t>あくまでも問いを発する「人間」に起点がある</a:t>
            </a:r>
            <a:br>
              <a:rPr kumimoji="1" lang="en-US" altLang="ja-JP" sz="1600" dirty="0"/>
            </a:br>
            <a:r>
              <a:rPr kumimoji="1" lang="ja-JP" altLang="en-US" sz="1100" dirty="0"/>
              <a:t>まさに量子力学は人間の特殊性を炙り出している。</a:t>
            </a:r>
            <a:endParaRPr kumimoji="1" lang="ja-JP" altLang="en-US" sz="1600" dirty="0"/>
          </a:p>
        </p:txBody>
      </p:sp>
      <p:pic>
        <p:nvPicPr>
          <p:cNvPr id="13" name="コンテンツ プレースホルダー 12" descr="テキスト, チェーン が含まれている画像&#10;&#10;非常に高い精度で生成された説明">
            <a:extLst>
              <a:ext uri="{FF2B5EF4-FFF2-40B4-BE49-F238E27FC236}">
                <a16:creationId xmlns:a16="http://schemas.microsoft.com/office/drawing/2014/main" id="{795D3592-6DA9-4532-9383-4301E802C6D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21899" y="1404218"/>
            <a:ext cx="1730731" cy="2630351"/>
          </a:xfrm>
        </p:spPr>
      </p:pic>
      <p:sp>
        <p:nvSpPr>
          <p:cNvPr id="5" name="スライド番号プレースホルダー 4">
            <a:extLst>
              <a:ext uri="{FF2B5EF4-FFF2-40B4-BE49-F238E27FC236}">
                <a16:creationId xmlns:a16="http://schemas.microsoft.com/office/drawing/2014/main" id="{4D10F284-345D-4A5E-9B1C-CFD4C12F21BB}"/>
              </a:ext>
            </a:extLst>
          </p:cNvPr>
          <p:cNvSpPr>
            <a:spLocks noGrp="1"/>
          </p:cNvSpPr>
          <p:nvPr>
            <p:ph type="sldNum" sz="quarter" idx="12"/>
          </p:nvPr>
        </p:nvSpPr>
        <p:spPr/>
        <p:txBody>
          <a:bodyPr/>
          <a:lstStyle/>
          <a:p>
            <a:fld id="{C2DFA952-CABB-4C42-8D8E-EFB0BB8A3951}" type="slidenum">
              <a:rPr lang="ja-JP" altLang="en-US" smtClean="0"/>
              <a:pPr/>
              <a:t>8</a:t>
            </a:fld>
            <a:endParaRPr lang="ja-JP" altLang="en-US" dirty="0"/>
          </a:p>
        </p:txBody>
      </p:sp>
      <p:sp>
        <p:nvSpPr>
          <p:cNvPr id="8" name="コンテンツ プレースホルダー 7">
            <a:extLst>
              <a:ext uri="{FF2B5EF4-FFF2-40B4-BE49-F238E27FC236}">
                <a16:creationId xmlns:a16="http://schemas.microsoft.com/office/drawing/2014/main" id="{1E0C449E-3A6A-45F4-AD3C-04292EA97B84}"/>
              </a:ext>
            </a:extLst>
          </p:cNvPr>
          <p:cNvSpPr>
            <a:spLocks noGrp="1"/>
          </p:cNvSpPr>
          <p:nvPr>
            <p:ph sz="half" idx="1"/>
          </p:nvPr>
        </p:nvSpPr>
        <p:spPr>
          <a:xfrm>
            <a:off x="2351807" y="1387953"/>
            <a:ext cx="1991131" cy="2971216"/>
          </a:xfrm>
        </p:spPr>
        <p:txBody>
          <a:bodyPr>
            <a:normAutofit/>
          </a:bodyPr>
          <a:lstStyle/>
          <a:p>
            <a:pPr marL="0" lvl="0" indent="0">
              <a:buNone/>
            </a:pPr>
            <a:r>
              <a:rPr lang="en-US" altLang="ja-JP" sz="1400" dirty="0">
                <a:solidFill>
                  <a:prstClr val="black"/>
                </a:solidFill>
              </a:rPr>
              <a:t>147</a:t>
            </a:r>
            <a:r>
              <a:rPr lang="ja-JP" altLang="en-US" sz="1400" dirty="0">
                <a:solidFill>
                  <a:prstClr val="black"/>
                </a:solidFill>
              </a:rPr>
              <a:t>頁</a:t>
            </a:r>
            <a:endParaRPr lang="en-US" altLang="ja-JP" sz="1400" dirty="0">
              <a:solidFill>
                <a:prstClr val="black"/>
              </a:solidFill>
            </a:endParaRPr>
          </a:p>
          <a:p>
            <a:pPr marL="0" lvl="0" indent="0" algn="just">
              <a:buNone/>
            </a:pPr>
            <a:r>
              <a:rPr lang="ja-JP" altLang="en-US" sz="1400" dirty="0">
                <a:solidFill>
                  <a:prstClr val="black"/>
                </a:solidFill>
              </a:rPr>
              <a:t>宗教の救済概念に言及したウィリアム・ジェイムズ</a:t>
            </a:r>
            <a:r>
              <a:rPr lang="en-US" altLang="ja-JP" sz="1400" baseline="30000" dirty="0">
                <a:solidFill>
                  <a:prstClr val="black"/>
                </a:solidFill>
              </a:rPr>
              <a:t>(</a:t>
            </a:r>
            <a:r>
              <a:rPr lang="ja-JP" altLang="en-US" sz="1400" baseline="30000" dirty="0">
                <a:solidFill>
                  <a:prstClr val="black"/>
                </a:solidFill>
              </a:rPr>
              <a:t>*</a:t>
            </a:r>
            <a:r>
              <a:rPr lang="en-US" altLang="ja-JP" sz="1400" baseline="30000" dirty="0">
                <a:solidFill>
                  <a:prstClr val="black"/>
                </a:solidFill>
              </a:rPr>
              <a:t>)</a:t>
            </a:r>
            <a:r>
              <a:rPr lang="ja-JP" altLang="en-US" sz="1400" dirty="0">
                <a:solidFill>
                  <a:prstClr val="black"/>
                </a:solidFill>
              </a:rPr>
              <a:t>の多元的宇宙</a:t>
            </a:r>
            <a:r>
              <a:rPr lang="en-US" altLang="ja-JP" sz="1400" dirty="0">
                <a:solidFill>
                  <a:prstClr val="black"/>
                </a:solidFill>
              </a:rPr>
              <a:t>(pluralistic universe)</a:t>
            </a:r>
            <a:r>
              <a:rPr lang="ja-JP" altLang="en-US" sz="1400" dirty="0">
                <a:solidFill>
                  <a:prstClr val="black"/>
                </a:solidFill>
              </a:rPr>
              <a:t>の議論との比較は手に余るので判断できないが、</a:t>
            </a:r>
            <a:r>
              <a:rPr lang="ja-JP" altLang="en-US" sz="1400" u="sng" dirty="0"/>
              <a:t>行為に影響するそれなりの意味で構成された、複数の概念宇宙が、人々の心に重なって存在する感覚</a:t>
            </a:r>
            <a:r>
              <a:rPr lang="ja-JP" altLang="en-US" sz="1400" dirty="0">
                <a:solidFill>
                  <a:prstClr val="black"/>
                </a:solidFill>
              </a:rPr>
              <a:t>は禁じ得ない。</a:t>
            </a:r>
            <a:endParaRPr lang="en-US" altLang="ja-JP" sz="1400" dirty="0">
              <a:solidFill>
                <a:prstClr val="black"/>
              </a:solidFill>
            </a:endParaRPr>
          </a:p>
        </p:txBody>
      </p:sp>
      <p:pic>
        <p:nvPicPr>
          <p:cNvPr id="9" name="図 8">
            <a:extLst>
              <a:ext uri="{FF2B5EF4-FFF2-40B4-BE49-F238E27FC236}">
                <a16:creationId xmlns:a16="http://schemas.microsoft.com/office/drawing/2014/main" id="{1F37008A-DC58-4AD2-936C-152B99D1A1F8}"/>
              </a:ext>
            </a:extLst>
          </p:cNvPr>
          <p:cNvPicPr>
            <a:picLocks noChangeAspect="1"/>
          </p:cNvPicPr>
          <p:nvPr/>
        </p:nvPicPr>
        <p:blipFill>
          <a:blip r:embed="rId4"/>
          <a:stretch>
            <a:fillRect/>
          </a:stretch>
        </p:blipFill>
        <p:spPr>
          <a:xfrm>
            <a:off x="506043" y="1407403"/>
            <a:ext cx="1817190" cy="2641179"/>
          </a:xfrm>
          <a:prstGeom prst="rect">
            <a:avLst/>
          </a:prstGeom>
        </p:spPr>
      </p:pic>
      <p:sp>
        <p:nvSpPr>
          <p:cNvPr id="10" name="テキスト ボックス 9">
            <a:extLst>
              <a:ext uri="{FF2B5EF4-FFF2-40B4-BE49-F238E27FC236}">
                <a16:creationId xmlns:a16="http://schemas.microsoft.com/office/drawing/2014/main" id="{20C68569-FEBC-4DCD-9623-24326B417290}"/>
              </a:ext>
            </a:extLst>
          </p:cNvPr>
          <p:cNvSpPr txBox="1"/>
          <p:nvPr/>
        </p:nvSpPr>
        <p:spPr>
          <a:xfrm>
            <a:off x="691637" y="4018303"/>
            <a:ext cx="1329210" cy="369332"/>
          </a:xfrm>
          <a:prstGeom prst="rect">
            <a:avLst/>
          </a:prstGeom>
          <a:noFill/>
        </p:spPr>
        <p:txBody>
          <a:bodyPr wrap="none" rtlCol="0">
            <a:spAutoFit/>
          </a:bodyPr>
          <a:lstStyle/>
          <a:p>
            <a:r>
              <a:rPr kumimoji="1" lang="en-US" altLang="ja-JP" dirty="0"/>
              <a:t>2018.06.25</a:t>
            </a:r>
            <a:endParaRPr kumimoji="1" lang="ja-JP" altLang="en-US" dirty="0"/>
          </a:p>
        </p:txBody>
      </p:sp>
      <p:sp>
        <p:nvSpPr>
          <p:cNvPr id="11" name="テキスト ボックス 10">
            <a:extLst>
              <a:ext uri="{FF2B5EF4-FFF2-40B4-BE49-F238E27FC236}">
                <a16:creationId xmlns:a16="http://schemas.microsoft.com/office/drawing/2014/main" id="{1FF41A19-33E2-4863-98CF-13470BB7264B}"/>
              </a:ext>
            </a:extLst>
          </p:cNvPr>
          <p:cNvSpPr txBox="1"/>
          <p:nvPr/>
        </p:nvSpPr>
        <p:spPr>
          <a:xfrm>
            <a:off x="247357" y="4359578"/>
            <a:ext cx="4074635" cy="2031325"/>
          </a:xfrm>
          <a:prstGeom prst="rect">
            <a:avLst/>
          </a:prstGeom>
          <a:noFill/>
        </p:spPr>
        <p:txBody>
          <a:bodyPr wrap="square" rtlCol="0">
            <a:spAutoFit/>
          </a:bodyPr>
          <a:lstStyle/>
          <a:p>
            <a:pPr algn="just"/>
            <a:r>
              <a:rPr lang="ja-JP" altLang="en-US" sz="1400" dirty="0">
                <a:hlinkClick r:id="rId5"/>
              </a:rPr>
              <a:t>ウィリアム・ジェイムズ</a:t>
            </a:r>
            <a:r>
              <a:rPr lang="en-US" altLang="ja-JP" sz="1400" dirty="0"/>
              <a:t>(</a:t>
            </a:r>
            <a:r>
              <a:rPr lang="ja-JP" altLang="en-US" sz="1400" dirty="0"/>
              <a:t>*</a:t>
            </a:r>
            <a:r>
              <a:rPr lang="en-US" altLang="ja-JP" sz="1400" dirty="0"/>
              <a:t>):</a:t>
            </a:r>
          </a:p>
          <a:p>
            <a:pPr algn="just"/>
            <a:r>
              <a:rPr lang="en-US" altLang="ja-JP" sz="1400" dirty="0"/>
              <a:t>1848-1910</a:t>
            </a:r>
            <a:r>
              <a:rPr lang="ja-JP" altLang="en-US" sz="1400" dirty="0" err="1"/>
              <a:t>、</a:t>
            </a:r>
            <a:r>
              <a:rPr lang="ja-JP" altLang="en-US" sz="1400" dirty="0"/>
              <a:t>米、哲学者、心理学者。</a:t>
            </a:r>
            <a:r>
              <a:rPr lang="en-US" altLang="ja-JP" sz="1400" dirty="0"/>
              <a:t>『</a:t>
            </a:r>
            <a:r>
              <a:rPr lang="ja-JP" altLang="en-US" sz="1400" dirty="0"/>
              <a:t>思考で得られることには限界がある。それよりも各個人が「自然に感じる心の反応」を大切にし「実際に行動すること」が重要だ</a:t>
            </a:r>
            <a:r>
              <a:rPr lang="en-US" altLang="ja-JP" sz="1400" dirty="0"/>
              <a:t>』</a:t>
            </a:r>
            <a:r>
              <a:rPr lang="ja-JP" altLang="en-US" sz="1400" dirty="0"/>
              <a:t>と説いた。</a:t>
            </a:r>
            <a:r>
              <a:rPr lang="en-US" altLang="ja-JP" sz="1400" dirty="0"/>
              <a:t>1888</a:t>
            </a:r>
            <a:r>
              <a:rPr lang="ja-JP" altLang="en-US" sz="1400" dirty="0"/>
              <a:t>年から続くギフォード神学講演会の</a:t>
            </a:r>
            <a:r>
              <a:rPr lang="en-US" altLang="ja-JP" sz="1400" dirty="0"/>
              <a:t>1901</a:t>
            </a:r>
            <a:r>
              <a:rPr lang="ja-JP" altLang="en-US" sz="1400" dirty="0"/>
              <a:t>年登壇者。演題は</a:t>
            </a:r>
            <a:r>
              <a:rPr lang="en-US" altLang="ja-JP" sz="1400" dirty="0"/>
              <a:t>『</a:t>
            </a:r>
            <a:r>
              <a:rPr lang="ja-JP" altLang="en-US" sz="1400" dirty="0"/>
              <a:t>宗教的経験の諸相</a:t>
            </a:r>
            <a:r>
              <a:rPr lang="en-US" altLang="ja-JP" sz="1400" dirty="0"/>
              <a:t>』</a:t>
            </a:r>
            <a:r>
              <a:rPr lang="ja-JP" altLang="en-US" sz="1400" dirty="0" err="1"/>
              <a:t>。</a:t>
            </a:r>
            <a:r>
              <a:rPr lang="ja-JP" altLang="en-US" sz="1400" dirty="0"/>
              <a:t>ちなみに</a:t>
            </a:r>
            <a:r>
              <a:rPr lang="en-US" altLang="ja-JP" sz="1400" dirty="0"/>
              <a:t>1998</a:t>
            </a:r>
            <a:r>
              <a:rPr lang="ja-JP" altLang="en-US" sz="1400" dirty="0"/>
              <a:t>年登壇者はチャールズ・テーラー、演題は</a:t>
            </a:r>
            <a:r>
              <a:rPr lang="en-US" altLang="ja-JP" sz="1400" dirty="0"/>
              <a:t>『</a:t>
            </a:r>
            <a:r>
              <a:rPr lang="ja-JP" altLang="en-US" sz="1400" dirty="0"/>
              <a:t>西洋近代史における世俗化のプロセスとその結果</a:t>
            </a:r>
            <a:r>
              <a:rPr lang="en-US" altLang="ja-JP" sz="1400" dirty="0"/>
              <a:t>』</a:t>
            </a:r>
            <a:r>
              <a:rPr lang="ja-JP" altLang="en-US" sz="1400" dirty="0" err="1"/>
              <a:t>。</a:t>
            </a:r>
            <a:endParaRPr lang="ja-JP" altLang="en-US" sz="1400" dirty="0"/>
          </a:p>
        </p:txBody>
      </p:sp>
      <p:cxnSp>
        <p:nvCxnSpPr>
          <p:cNvPr id="15" name="直線コネクタ 14">
            <a:extLst>
              <a:ext uri="{FF2B5EF4-FFF2-40B4-BE49-F238E27FC236}">
                <a16:creationId xmlns:a16="http://schemas.microsoft.com/office/drawing/2014/main" id="{E0280F79-54CF-4A00-8581-E086FC0402F3}"/>
              </a:ext>
            </a:extLst>
          </p:cNvPr>
          <p:cNvCxnSpPr>
            <a:cxnSpLocks/>
          </p:cNvCxnSpPr>
          <p:nvPr/>
        </p:nvCxnSpPr>
        <p:spPr>
          <a:xfrm>
            <a:off x="4454766" y="1473004"/>
            <a:ext cx="0" cy="48385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9017E9F-1CAA-4466-A498-D25752D29621}"/>
              </a:ext>
            </a:extLst>
          </p:cNvPr>
          <p:cNvSpPr txBox="1"/>
          <p:nvPr/>
        </p:nvSpPr>
        <p:spPr>
          <a:xfrm>
            <a:off x="4745669" y="3995226"/>
            <a:ext cx="1306768" cy="369332"/>
          </a:xfrm>
          <a:prstGeom prst="rect">
            <a:avLst/>
          </a:prstGeom>
          <a:noFill/>
        </p:spPr>
        <p:txBody>
          <a:bodyPr wrap="none" rtlCol="0">
            <a:spAutoFit/>
          </a:bodyPr>
          <a:lstStyle/>
          <a:p>
            <a:r>
              <a:rPr lang="en-US" altLang="ja-JP" dirty="0"/>
              <a:t>2017/9/20</a:t>
            </a:r>
            <a:endParaRPr kumimoji="1" lang="ja-JP" altLang="en-US" dirty="0"/>
          </a:p>
        </p:txBody>
      </p:sp>
      <p:sp>
        <p:nvSpPr>
          <p:cNvPr id="18" name="コンテンツ プレースホルダー 7">
            <a:extLst>
              <a:ext uri="{FF2B5EF4-FFF2-40B4-BE49-F238E27FC236}">
                <a16:creationId xmlns:a16="http://schemas.microsoft.com/office/drawing/2014/main" id="{28CDCE59-72BB-4CB9-A1CF-6AEA246CFBBA}"/>
              </a:ext>
            </a:extLst>
          </p:cNvPr>
          <p:cNvSpPr txBox="1">
            <a:spLocks/>
          </p:cNvSpPr>
          <p:nvPr/>
        </p:nvSpPr>
        <p:spPr>
          <a:xfrm>
            <a:off x="6276207" y="1321873"/>
            <a:ext cx="2664313" cy="34431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prstClr val="black"/>
                </a:solidFill>
              </a:rPr>
              <a:t>144</a:t>
            </a:r>
            <a:r>
              <a:rPr lang="ja-JP" altLang="en-US" sz="1400" dirty="0">
                <a:solidFill>
                  <a:prstClr val="black"/>
                </a:solidFill>
              </a:rPr>
              <a:t>頁 </a:t>
            </a:r>
            <a:endParaRPr lang="en-US" altLang="ja-JP" sz="1400" dirty="0">
              <a:solidFill>
                <a:prstClr val="black"/>
              </a:solidFill>
            </a:endParaRPr>
          </a:p>
          <a:p>
            <a:pPr marL="0" indent="0">
              <a:buFont typeface="Arial" panose="020B0604020202020204" pitchFamily="34" charset="0"/>
              <a:buNone/>
            </a:pPr>
            <a:r>
              <a:rPr lang="en-US" altLang="ja-JP" sz="1400" dirty="0">
                <a:solidFill>
                  <a:prstClr val="black"/>
                </a:solidFill>
              </a:rPr>
              <a:t>｢</a:t>
            </a:r>
            <a:r>
              <a:rPr lang="ja-JP" altLang="en-US" sz="1400" dirty="0">
                <a:solidFill>
                  <a:prstClr val="black"/>
                </a:solidFill>
              </a:rPr>
              <a:t>人間⇒装置⇒自然</a:t>
            </a:r>
            <a:r>
              <a:rPr lang="en-US" altLang="ja-JP" sz="1400" dirty="0">
                <a:solidFill>
                  <a:prstClr val="black"/>
                </a:solidFill>
              </a:rPr>
              <a:t>｣</a:t>
            </a:r>
          </a:p>
          <a:p>
            <a:pPr marL="0" indent="0" algn="just">
              <a:buNone/>
            </a:pPr>
            <a:r>
              <a:rPr lang="ja-JP" altLang="en-US" sz="1400" dirty="0">
                <a:solidFill>
                  <a:prstClr val="black"/>
                </a:solidFill>
              </a:rPr>
              <a:t>　これらの実験は「物理的存在は予め確定値を持って存在しているわけではない」ことを示している。</a:t>
            </a:r>
            <a:r>
              <a:rPr lang="en-US" altLang="ja-JP" sz="1400" dirty="0">
                <a:solidFill>
                  <a:prstClr val="black"/>
                </a:solidFill>
              </a:rPr>
              <a:t>(</a:t>
            </a:r>
            <a:r>
              <a:rPr lang="ja-JP" altLang="en-US" sz="1400" dirty="0">
                <a:solidFill>
                  <a:prstClr val="black"/>
                </a:solidFill>
              </a:rPr>
              <a:t>中略</a:t>
            </a:r>
            <a:r>
              <a:rPr lang="en-US" altLang="ja-JP" sz="1400" dirty="0">
                <a:solidFill>
                  <a:prstClr val="black"/>
                </a:solidFill>
              </a:rPr>
              <a:t>)</a:t>
            </a:r>
            <a:r>
              <a:rPr lang="ja-JP" altLang="en-US" sz="1400" dirty="0">
                <a:solidFill>
                  <a:prstClr val="black"/>
                </a:solidFill>
              </a:rPr>
              <a:t>　人間が、意図をもって装置を自然に追加し</a:t>
            </a:r>
            <a:r>
              <a:rPr lang="en-US" altLang="ja-JP" sz="1400" dirty="0">
                <a:solidFill>
                  <a:prstClr val="black"/>
                </a:solidFill>
              </a:rPr>
              <a:t>｢</a:t>
            </a:r>
            <a:r>
              <a:rPr lang="ja-JP" altLang="en-US" sz="1400" dirty="0">
                <a:solidFill>
                  <a:prstClr val="black"/>
                </a:solidFill>
              </a:rPr>
              <a:t>装置</a:t>
            </a:r>
            <a:r>
              <a:rPr lang="en-US" altLang="ja-JP" sz="1400" dirty="0">
                <a:solidFill>
                  <a:prstClr val="black"/>
                </a:solidFill>
              </a:rPr>
              <a:t>+</a:t>
            </a:r>
            <a:r>
              <a:rPr lang="ja-JP" altLang="en-US" sz="1400" dirty="0">
                <a:solidFill>
                  <a:prstClr val="black"/>
                </a:solidFill>
              </a:rPr>
              <a:t>自然</a:t>
            </a:r>
            <a:r>
              <a:rPr lang="en-US" altLang="ja-JP" sz="1400" dirty="0">
                <a:solidFill>
                  <a:prstClr val="black"/>
                </a:solidFill>
              </a:rPr>
              <a:t>｣</a:t>
            </a:r>
            <a:r>
              <a:rPr lang="ja-JP" altLang="en-US" sz="1400" dirty="0">
                <a:solidFill>
                  <a:prstClr val="black"/>
                </a:solidFill>
              </a:rPr>
              <a:t>という拡張した自然を見ている。この</a:t>
            </a:r>
            <a:r>
              <a:rPr lang="en-US" altLang="ja-JP" sz="1400" dirty="0">
                <a:solidFill>
                  <a:prstClr val="black"/>
                </a:solidFill>
              </a:rPr>
              <a:t>｢</a:t>
            </a:r>
            <a:r>
              <a:rPr lang="ja-JP" altLang="en-US" sz="1400" dirty="0">
                <a:solidFill>
                  <a:prstClr val="black"/>
                </a:solidFill>
              </a:rPr>
              <a:t>拡張した自然</a:t>
            </a:r>
            <a:r>
              <a:rPr lang="en-US" altLang="ja-JP" sz="1400" dirty="0">
                <a:solidFill>
                  <a:prstClr val="black"/>
                </a:solidFill>
              </a:rPr>
              <a:t>｣</a:t>
            </a:r>
            <a:r>
              <a:rPr lang="ja-JP" altLang="en-US" sz="1400" dirty="0">
                <a:solidFill>
                  <a:prstClr val="black"/>
                </a:solidFill>
              </a:rPr>
              <a:t>は、序章で示した</a:t>
            </a:r>
            <a:r>
              <a:rPr lang="en-US" altLang="ja-JP" sz="1400" dirty="0">
                <a:solidFill>
                  <a:prstClr val="black"/>
                </a:solidFill>
              </a:rPr>
              <a:t>｢</a:t>
            </a:r>
            <a:r>
              <a:rPr lang="ja-JP" altLang="en-US" sz="1400" dirty="0">
                <a:solidFill>
                  <a:prstClr val="black"/>
                </a:solidFill>
              </a:rPr>
              <a:t>人間⇒装置⇒自然</a:t>
            </a:r>
            <a:r>
              <a:rPr lang="en-US" altLang="ja-JP" sz="1400" dirty="0">
                <a:solidFill>
                  <a:prstClr val="black"/>
                </a:solidFill>
              </a:rPr>
              <a:t>｣</a:t>
            </a:r>
            <a:r>
              <a:rPr lang="ja-JP" altLang="en-US" sz="1400" dirty="0">
                <a:solidFill>
                  <a:prstClr val="black"/>
                </a:solidFill>
              </a:rPr>
              <a:t>というベクトルのアクションに対応している。「参加者」による自然への介入があって初めて「自然」からの応答が返ってくる。あくまでも問いを発する「人間」に起点がある。</a:t>
            </a:r>
            <a:endParaRPr lang="en-US" altLang="ja-JP" sz="1400" dirty="0">
              <a:solidFill>
                <a:prstClr val="black"/>
              </a:solidFill>
            </a:endParaRPr>
          </a:p>
        </p:txBody>
      </p:sp>
      <p:sp>
        <p:nvSpPr>
          <p:cNvPr id="20" name="テキスト ボックス 19">
            <a:extLst>
              <a:ext uri="{FF2B5EF4-FFF2-40B4-BE49-F238E27FC236}">
                <a16:creationId xmlns:a16="http://schemas.microsoft.com/office/drawing/2014/main" id="{8A59EF78-63CA-4DD9-946F-F7BC6AEDCFFC}"/>
              </a:ext>
            </a:extLst>
          </p:cNvPr>
          <p:cNvSpPr txBox="1"/>
          <p:nvPr/>
        </p:nvSpPr>
        <p:spPr>
          <a:xfrm>
            <a:off x="4614427" y="4495665"/>
            <a:ext cx="4326093" cy="1815882"/>
          </a:xfrm>
          <a:prstGeom prst="rect">
            <a:avLst/>
          </a:prstGeom>
          <a:noFill/>
        </p:spPr>
        <p:txBody>
          <a:bodyPr wrap="square" rtlCol="0">
            <a:spAutoFit/>
          </a:bodyPr>
          <a:lstStyle/>
          <a:p>
            <a:pPr algn="just"/>
            <a:r>
              <a:rPr lang="ja-JP" altLang="en-US" sz="1400" dirty="0"/>
              <a:t>　古典物理の世界像も五感人間という身体を、自然に持ち込んで把握されたものであって、この場合も既に改造された自然だったのだ。しかし、このことが明確に自覚されたのは、サイエンス機器の進展によりミクロ世界まで自然が拡張されてからであった。すなわち、古典物理の世界像の特殊性が暴かれたのだ。まさに、量子力学は人間の特殊性を炙り出している。</a:t>
            </a:r>
          </a:p>
        </p:txBody>
      </p:sp>
    </p:spTree>
    <p:extLst>
      <p:ext uri="{BB962C8B-B14F-4D97-AF65-F5344CB8AC3E}">
        <p14:creationId xmlns:p14="http://schemas.microsoft.com/office/powerpoint/2010/main" val="413243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FB0F2FC-9004-418D-A74F-38B4DCA58442}"/>
              </a:ext>
            </a:extLst>
          </p:cNvPr>
          <p:cNvSpPr>
            <a:spLocks noGrp="1"/>
          </p:cNvSpPr>
          <p:nvPr>
            <p:ph type="title"/>
          </p:nvPr>
        </p:nvSpPr>
        <p:spPr>
          <a:ln w="25400">
            <a:solidFill>
              <a:schemeClr val="tx1"/>
            </a:solidFill>
          </a:ln>
        </p:spPr>
        <p:txBody>
          <a:bodyPr>
            <a:normAutofit/>
          </a:bodyPr>
          <a:lstStyle/>
          <a:p>
            <a:pPr algn="ctr"/>
            <a:r>
              <a:rPr kumimoji="1" lang="ja-JP" altLang="en-US" dirty="0"/>
              <a:t>特有能力剥奪としての貧困</a:t>
            </a:r>
            <a:br>
              <a:rPr lang="en-US" altLang="ja-JP" dirty="0"/>
            </a:br>
            <a:r>
              <a:rPr lang="en-US" altLang="ja-JP" sz="1300" dirty="0"/>
              <a:t>POVERTY AS CAPABILITY DEPRIVATION</a:t>
            </a:r>
            <a:br>
              <a:rPr lang="en-US" altLang="ja-JP" sz="1300" dirty="0"/>
            </a:br>
            <a:br>
              <a:rPr lang="en-US" altLang="ja-JP" sz="1300" dirty="0"/>
            </a:br>
            <a:r>
              <a:rPr lang="en-US" altLang="ja-JP" sz="1300" dirty="0"/>
              <a:t>Sen, Amartya. </a:t>
            </a:r>
            <a:r>
              <a:rPr lang="en-US" altLang="ja-JP" sz="1300" dirty="0">
                <a:solidFill>
                  <a:srgbClr val="FF0000"/>
                </a:solidFill>
              </a:rPr>
              <a:t>Development as Freedom</a:t>
            </a:r>
            <a:r>
              <a:rPr lang="en-US" altLang="ja-JP" sz="1300" dirty="0"/>
              <a:t> (Kindle </a:t>
            </a:r>
            <a:r>
              <a:rPr lang="ja-JP" altLang="en-US" sz="1300" dirty="0"/>
              <a:t>の位置</a:t>
            </a:r>
            <a:r>
              <a:rPr lang="en-US" altLang="ja-JP" sz="1300" dirty="0"/>
              <a:t>No.1691-1692). Chapter IV. </a:t>
            </a:r>
            <a:endParaRPr kumimoji="1" lang="ja-JP" altLang="en-US" dirty="0"/>
          </a:p>
        </p:txBody>
      </p:sp>
      <p:pic>
        <p:nvPicPr>
          <p:cNvPr id="8" name="コンテンツ プレースホルダー 7">
            <a:extLst>
              <a:ext uri="{FF2B5EF4-FFF2-40B4-BE49-F238E27FC236}">
                <a16:creationId xmlns:a16="http://schemas.microsoft.com/office/drawing/2014/main" id="{520B8ABB-F5C9-4A42-B5C6-6564AD567590}"/>
              </a:ext>
            </a:extLst>
          </p:cNvPr>
          <p:cNvPicPr>
            <a:picLocks noGrp="1" noChangeAspect="1"/>
          </p:cNvPicPr>
          <p:nvPr>
            <p:ph sz="half" idx="1"/>
          </p:nvPr>
        </p:nvPicPr>
        <p:blipFill>
          <a:blip r:embed="rId3"/>
          <a:stretch>
            <a:fillRect/>
          </a:stretch>
        </p:blipFill>
        <p:spPr>
          <a:xfrm>
            <a:off x="323850" y="1825625"/>
            <a:ext cx="2840094" cy="4351338"/>
          </a:xfrm>
          <a:prstGeom prst="rect">
            <a:avLst/>
          </a:prstGeom>
        </p:spPr>
      </p:pic>
      <p:sp>
        <p:nvSpPr>
          <p:cNvPr id="7" name="コンテンツ プレースホルダー 6">
            <a:extLst>
              <a:ext uri="{FF2B5EF4-FFF2-40B4-BE49-F238E27FC236}">
                <a16:creationId xmlns:a16="http://schemas.microsoft.com/office/drawing/2014/main" id="{1DFA9EE6-931E-49D9-8F3C-F1C919591666}"/>
              </a:ext>
            </a:extLst>
          </p:cNvPr>
          <p:cNvSpPr>
            <a:spLocks noGrp="1"/>
          </p:cNvSpPr>
          <p:nvPr>
            <p:ph sz="half" idx="2"/>
          </p:nvPr>
        </p:nvSpPr>
        <p:spPr>
          <a:xfrm>
            <a:off x="3289254" y="1763630"/>
            <a:ext cx="5226096" cy="5195108"/>
          </a:xfrm>
        </p:spPr>
        <p:txBody>
          <a:bodyPr>
            <a:normAutofit/>
          </a:bodyPr>
          <a:lstStyle/>
          <a:p>
            <a:pPr marL="0" indent="0" algn="just">
              <a:buNone/>
            </a:pPr>
            <a:r>
              <a:rPr lang="ja-JP" altLang="en-US" sz="1400" dirty="0"/>
              <a:t>第四章の冒頭：</a:t>
            </a:r>
            <a:endParaRPr lang="en-US" altLang="ja-JP" sz="1400" dirty="0"/>
          </a:p>
          <a:p>
            <a:pPr marL="0" indent="0" algn="just">
              <a:buNone/>
            </a:pPr>
            <a:r>
              <a:rPr lang="en-US" altLang="ja-JP" sz="1050" dirty="0"/>
              <a:t>It was argued in the last chapter that, in analyzing social justice, there is a strong case for judging individual advantage in terms of </a:t>
            </a:r>
            <a:r>
              <a:rPr lang="en-US" altLang="ja-JP" sz="1050" u="sng" dirty="0"/>
              <a:t>the capabilities that a person has, that is, the substantive freedoms he or she enjoys to lead the kind of life he or she has reason to value</a:t>
            </a:r>
            <a:r>
              <a:rPr lang="en-US" altLang="ja-JP" sz="1050" dirty="0"/>
              <a:t>. In this perspective, poverty must be seen as the deprivation of basic capabilities rather than merely as lowness of incomes, which is the standard criterion of identification of poverty.</a:t>
            </a:r>
            <a:r>
              <a:rPr lang="en-US" altLang="ja-JP" sz="1050" baseline="30000" dirty="0"/>
              <a:t> </a:t>
            </a:r>
            <a:r>
              <a:rPr lang="en-US" altLang="ja-JP" sz="1050" dirty="0"/>
              <a:t> The perspective of capability-poverty does not involve any denial of the sensible view that low income is clearly one of the major causes of poverty, since lack of income can be a principal reason for a person’s capability deprivation.</a:t>
            </a:r>
          </a:p>
          <a:p>
            <a:pPr marL="0" indent="0" algn="just">
              <a:buNone/>
            </a:pPr>
            <a:r>
              <a:rPr kumimoji="1" lang="ja-JP" altLang="en-US" sz="1400" dirty="0"/>
              <a:t>前章で論じたように社会正義分析においては、</a:t>
            </a:r>
            <a:r>
              <a:rPr kumimoji="1" lang="en-US" altLang="ja-JP" sz="1400" dirty="0"/>
              <a:t>a person</a:t>
            </a:r>
            <a:r>
              <a:rPr kumimoji="1" lang="ja-JP" altLang="en-US" sz="1400" dirty="0"/>
              <a:t>が持つ</a:t>
            </a:r>
            <a:r>
              <a:rPr kumimoji="1" lang="en-US" altLang="ja-JP" sz="1400" dirty="0"/>
              <a:t>capabilities</a:t>
            </a:r>
            <a:r>
              <a:rPr kumimoji="1" lang="ja-JP" altLang="en-US" sz="1400" dirty="0"/>
              <a:t>（特有能力）に関する個別的優位性によって</a:t>
            </a:r>
            <a:r>
              <a:rPr lang="ja-JP" altLang="en-US" sz="1400" dirty="0"/>
              <a:t>社会正義を</a:t>
            </a:r>
            <a:r>
              <a:rPr kumimoji="1" lang="ja-JP" altLang="en-US" sz="1400" dirty="0"/>
              <a:t>判断すべきだという揺るぎない主張がある。</a:t>
            </a:r>
            <a:r>
              <a:rPr kumimoji="1" lang="ja-JP" altLang="en-US" sz="1400" u="sng" dirty="0"/>
              <a:t>ここで</a:t>
            </a:r>
            <a:r>
              <a:rPr lang="en-US" altLang="ja-JP" sz="1400" u="sng" dirty="0"/>
              <a:t>a person</a:t>
            </a:r>
            <a:r>
              <a:rPr lang="ja-JP" altLang="en-US" sz="1400" u="sng" dirty="0"/>
              <a:t>が持つ</a:t>
            </a:r>
            <a:r>
              <a:rPr lang="en-US" altLang="ja-JP" sz="1400" u="sng" dirty="0"/>
              <a:t>capabilities</a:t>
            </a:r>
            <a:r>
              <a:rPr lang="ja-JP" altLang="en-US" sz="1400" u="sng" dirty="0"/>
              <a:t>（特有能力）は、彼または彼女が価値あると考える種類の生活を送り楽しむことができるという</a:t>
            </a:r>
            <a:r>
              <a:rPr lang="en-US" altLang="ja-JP" sz="1400" u="sng" dirty="0"/>
              <a:t>freedoms</a:t>
            </a:r>
            <a:r>
              <a:rPr lang="ja-JP" altLang="en-US" sz="1400" u="sng" dirty="0"/>
              <a:t>と、実質的に同義である</a:t>
            </a:r>
            <a:r>
              <a:rPr lang="ja-JP" altLang="en-US" sz="1400" dirty="0"/>
              <a:t>。こう考えると貧困の原因は単なる低所得ではなく、基本的特有能力の剥奪と見るべきだと分かる。特有能力剥奪</a:t>
            </a:r>
            <a:r>
              <a:rPr lang="ja-JP" altLang="en-US" sz="1400" dirty="0" err="1"/>
              <a:t>ー</a:t>
            </a:r>
            <a:r>
              <a:rPr lang="ja-JP" altLang="en-US" sz="1400" dirty="0"/>
              <a:t>貧困というこの見方は、低所得が貧困の明か</a:t>
            </a:r>
            <a:r>
              <a:rPr lang="ja-JP" altLang="en-US" sz="1400" dirty="0" err="1"/>
              <a:t>な</a:t>
            </a:r>
            <a:r>
              <a:rPr lang="ja-JP" altLang="en-US" sz="1400" dirty="0"/>
              <a:t>主因の一つであるという見解を決して否定しない。なぜなら所得不足は、</a:t>
            </a:r>
            <a:r>
              <a:rPr lang="en-US" altLang="ja-JP" sz="1400" dirty="0"/>
              <a:t>a person’s capability</a:t>
            </a:r>
            <a:r>
              <a:rPr lang="ja-JP" altLang="en-US" sz="1400" dirty="0"/>
              <a:t>が奪われる主因の一つだからである。</a:t>
            </a:r>
            <a:endParaRPr lang="en-US" altLang="ja-JP" sz="1400" dirty="0"/>
          </a:p>
          <a:p>
            <a:pPr marL="0" indent="0" algn="just">
              <a:buNone/>
            </a:pPr>
            <a:r>
              <a:rPr lang="ja-JP" altLang="en-US" sz="1100" dirty="0"/>
              <a:t>訳注：</a:t>
            </a:r>
            <a:r>
              <a:rPr lang="en-US" altLang="ja-JP" sz="1100" dirty="0"/>
              <a:t> </a:t>
            </a:r>
            <a:r>
              <a:rPr lang="ja-JP" altLang="en-US" sz="1100" dirty="0"/>
              <a:t>アマルティア・センは、低所得でも</a:t>
            </a:r>
            <a:r>
              <a:rPr lang="en-US" altLang="ja-JP" sz="1100" dirty="0"/>
              <a:t>capability</a:t>
            </a:r>
            <a:r>
              <a:rPr lang="ja-JP" altLang="en-US" sz="1100" dirty="0" err="1"/>
              <a:t>を維</a:t>
            </a:r>
            <a:r>
              <a:rPr lang="ja-JP" altLang="en-US" sz="1100" dirty="0"/>
              <a:t>持し発揮できる新たな経済があると考えている。</a:t>
            </a:r>
            <a:r>
              <a:rPr lang="en-US" altLang="ja-JP" sz="1100" dirty="0"/>
              <a:t>(</a:t>
            </a:r>
            <a:r>
              <a:rPr lang="ja-JP" altLang="en-US" sz="1100" dirty="0"/>
              <a:t>例えばユヌスのグラミン銀行が想起される。</a:t>
            </a:r>
            <a:r>
              <a:rPr lang="en-US" altLang="ja-JP" sz="1100" dirty="0"/>
              <a:t>)</a:t>
            </a:r>
            <a:r>
              <a:rPr lang="ja-JP" altLang="en-US" sz="1100" dirty="0"/>
              <a:t>　無神論者であるセンはこの経済を</a:t>
            </a:r>
            <a:r>
              <a:rPr lang="en-US" altLang="ja-JP" sz="1100" dirty="0"/>
              <a:t>welfare economics</a:t>
            </a:r>
            <a:r>
              <a:rPr lang="ja-JP" altLang="en-US" sz="1100" dirty="0"/>
              <a:t>（厚生経済学）の一つと位置付けたが、フランシスコなら</a:t>
            </a:r>
            <a:r>
              <a:rPr lang="en-US" altLang="ja-JP" sz="1100" dirty="0"/>
              <a:t>economics for the common good</a:t>
            </a:r>
            <a:r>
              <a:rPr lang="ja-JP" altLang="en-US" sz="1100" dirty="0"/>
              <a:t>（共通善経済学）としたのではないだろうか。そう言いたくなるほどこの二つの経済学の模索は似ている。漸進の法則（</a:t>
            </a:r>
            <a:r>
              <a:rPr lang="en-US" altLang="ja-JP" sz="1100" dirty="0"/>
              <a:t>the law of graduality</a:t>
            </a:r>
            <a:r>
              <a:rPr lang="ja-JP" altLang="en-US" sz="1100" dirty="0"/>
              <a:t>）による世俗と宗教の相互漸近挙動 </a:t>
            </a:r>
            <a:r>
              <a:rPr lang="en-US" altLang="ja-JP" sz="1100" dirty="0"/>
              <a:t>(mutual asymptotic behavior)</a:t>
            </a:r>
            <a:r>
              <a:rPr lang="ja-JP" altLang="en-US" sz="1100" dirty="0"/>
              <a:t>の現れの一つと期待したい。</a:t>
            </a:r>
            <a:endParaRPr lang="en-US" altLang="ja-JP" sz="1100" dirty="0"/>
          </a:p>
        </p:txBody>
      </p:sp>
      <p:sp>
        <p:nvSpPr>
          <p:cNvPr id="4" name="スライド番号プレースホルダー 3">
            <a:extLst>
              <a:ext uri="{FF2B5EF4-FFF2-40B4-BE49-F238E27FC236}">
                <a16:creationId xmlns:a16="http://schemas.microsoft.com/office/drawing/2014/main" id="{05B7ACE5-DD60-4CF3-8715-020051A5AE65}"/>
              </a:ext>
            </a:extLst>
          </p:cNvPr>
          <p:cNvSpPr>
            <a:spLocks noGrp="1"/>
          </p:cNvSpPr>
          <p:nvPr>
            <p:ph type="sldNum" sz="quarter" idx="12"/>
          </p:nvPr>
        </p:nvSpPr>
        <p:spPr/>
        <p:txBody>
          <a:bodyPr/>
          <a:lstStyle/>
          <a:p>
            <a:fld id="{C2DFA952-CABB-4C42-8D8E-EFB0BB8A3951}" type="slidenum">
              <a:rPr lang="ja-JP" altLang="en-US" smtClean="0"/>
              <a:pPr/>
              <a:t>9</a:t>
            </a:fld>
            <a:endParaRPr lang="ja-JP" altLang="en-US" dirty="0"/>
          </a:p>
        </p:txBody>
      </p:sp>
      <p:sp>
        <p:nvSpPr>
          <p:cNvPr id="9" name="テキスト ボックス 8">
            <a:extLst>
              <a:ext uri="{FF2B5EF4-FFF2-40B4-BE49-F238E27FC236}">
                <a16:creationId xmlns:a16="http://schemas.microsoft.com/office/drawing/2014/main" id="{3EF132A3-9510-48C8-AA57-EE3A0189A842}"/>
              </a:ext>
            </a:extLst>
          </p:cNvPr>
          <p:cNvSpPr txBox="1"/>
          <p:nvPr/>
        </p:nvSpPr>
        <p:spPr>
          <a:xfrm>
            <a:off x="1854246" y="6123542"/>
            <a:ext cx="1435008" cy="369332"/>
          </a:xfrm>
          <a:prstGeom prst="rect">
            <a:avLst/>
          </a:prstGeom>
          <a:noFill/>
        </p:spPr>
        <p:txBody>
          <a:bodyPr wrap="none" rtlCol="0">
            <a:spAutoFit/>
          </a:bodyPr>
          <a:lstStyle/>
          <a:p>
            <a:r>
              <a:rPr lang="en-US" altLang="ja-JP" dirty="0"/>
              <a:t>1999/10/14</a:t>
            </a:r>
            <a:endParaRPr kumimoji="1" lang="ja-JP" altLang="en-US" dirty="0"/>
          </a:p>
        </p:txBody>
      </p:sp>
    </p:spTree>
    <p:extLst>
      <p:ext uri="{BB962C8B-B14F-4D97-AF65-F5344CB8AC3E}">
        <p14:creationId xmlns:p14="http://schemas.microsoft.com/office/powerpoint/2010/main" val="753288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9308</TotalTime>
  <Words>11980</Words>
  <Application>Microsoft Office PowerPoint</Application>
  <PresentationFormat>画面に合わせる (4:3)</PresentationFormat>
  <Paragraphs>355</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游ゴシック</vt:lpstr>
      <vt:lpstr>游ゴシック Light</vt:lpstr>
      <vt:lpstr>Arial</vt:lpstr>
      <vt:lpstr>Cambria Math</vt:lpstr>
      <vt:lpstr>Century</vt:lpstr>
      <vt:lpstr>Office テーマ</vt:lpstr>
      <vt:lpstr>Freedom to develop the capabilities 特有能力の展開自由 development of peoplesでなくintegral human developmentを実現するために</vt:lpstr>
      <vt:lpstr>超越的次元⇒不可約性⇒capability⇒freedom⇒共通善</vt:lpstr>
      <vt:lpstr>プロローグ イエスは私達にsaints（聖人のような人）になれと望んでいます。ボーッとして凡庸な地上の者に安住するな、と。</vt:lpstr>
      <vt:lpstr>The hidden reality simply is. Pope Francis says “Realities simply are.” in Evangelii Gaudium 231.</vt:lpstr>
      <vt:lpstr>収縮以前の複数のrealitiesの利用例 量子もつれ顕微鏡 http://costep.open-ed.hokudai.ac.jp/like_hokudai/contents/article/3/</vt:lpstr>
      <vt:lpstr>フランシスコ教皇のunderstanding reality</vt:lpstr>
      <vt:lpstr>解釈問題 　『佐藤文隆先生の量子論』160頁</vt:lpstr>
      <vt:lpstr>実験は「物理的存在は予め確定値を持って存在しているわけではない」ことを示している。 「参加者」による自然への介入があって初めて「自然」からの応答が返ってくる。 あくまでも問いを発する「人間」に起点がある まさに量子力学は人間の特殊性を炙り出している。</vt:lpstr>
      <vt:lpstr>特有能力剥奪としての貧困 POVERTY AS CAPABILITY DEPRIVATION  Sen, Amartya. Development as Freedom (Kindle の位置No.1691-1692). Chapter IV. </vt:lpstr>
      <vt:lpstr>PowerPoint プレゼンテーション</vt:lpstr>
      <vt:lpstr>integralな人類発展を促す市民評議会 発足の辞 POPE FRANCIS,  TO PARTICIPANTS IN THE INTERNATIONAL FORUM ON "MIGRATION AND PEACE" Tuesday, 21 February 2017</vt:lpstr>
      <vt:lpstr>to integrate（人と人の仲を高次統合する）この第九段落</vt:lpstr>
      <vt:lpstr>Evangelii Gaudium四原則 原英文</vt:lpstr>
      <vt:lpstr>Evangelii Gaudium四原則 半訳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dc:title>
  <dc:creator>Saito Jun</dc:creator>
  <cp:lastModifiedBy>Saito Jun</cp:lastModifiedBy>
  <cp:revision>55</cp:revision>
  <dcterms:created xsi:type="dcterms:W3CDTF">2018-07-26T00:02:22Z</dcterms:created>
  <dcterms:modified xsi:type="dcterms:W3CDTF">2022-01-18T05:17:40Z</dcterms:modified>
</cp:coreProperties>
</file>